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6197"/>
  </p:normalViewPr>
  <p:slideViewPr>
    <p:cSldViewPr snapToGrid="0">
      <p:cViewPr varScale="1">
        <p:scale>
          <a:sx n="90" d="100"/>
          <a:sy n="90" d="100"/>
        </p:scale>
        <p:origin x="232"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a:t>8/22/23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a:t>8/22/23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8/22/23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8/22/23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a:pPr/>
              <a:t>8/22/23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a:t>8/22/23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a:t>8/22/23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8/22/23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a:pPr/>
              <a:t>8/22/23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8/22/23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a:pPr/>
              <a:t>8/22/23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a:t>8/22/23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a:t>8/22/23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a:t>8/22/23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a:t>8/22/23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a:t>8/22/23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a:t>8/22/23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‹Nº›</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a:pPr/>
              <a:t>8/22/23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60262-B4C2-472A-1CE4-CD2EE4071DBE}"/>
              </a:ext>
            </a:extLst>
          </p:cNvPr>
          <p:cNvSpPr>
            <a:spLocks noGrp="1"/>
          </p:cNvSpPr>
          <p:nvPr>
            <p:ph type="ctrTitle"/>
          </p:nvPr>
        </p:nvSpPr>
        <p:spPr/>
        <p:txBody>
          <a:bodyPr>
            <a:noAutofit/>
          </a:bodyPr>
          <a:lstStyle/>
          <a:p>
            <a:r>
              <a:rPr lang="es-AR" sz="4400" dirty="0"/>
              <a:t>Curso de actualización para funcionarios judiciales</a:t>
            </a:r>
          </a:p>
        </p:txBody>
      </p:sp>
      <p:sp>
        <p:nvSpPr>
          <p:cNvPr id="3" name="Subtítulo 2">
            <a:extLst>
              <a:ext uri="{FF2B5EF4-FFF2-40B4-BE49-F238E27FC236}">
                <a16:creationId xmlns:a16="http://schemas.microsoft.com/office/drawing/2014/main" id="{AA167C92-9AE8-51B7-9CF1-0A9BB8531596}"/>
              </a:ext>
            </a:extLst>
          </p:cNvPr>
          <p:cNvSpPr>
            <a:spLocks noGrp="1"/>
          </p:cNvSpPr>
          <p:nvPr>
            <p:ph type="subTitle" idx="1"/>
          </p:nvPr>
        </p:nvSpPr>
        <p:spPr/>
        <p:txBody>
          <a:bodyPr>
            <a:normAutofit/>
          </a:bodyPr>
          <a:lstStyle/>
          <a:p>
            <a:r>
              <a:rPr lang="es-AR" sz="2800" dirty="0"/>
              <a:t>Aspectos Generales</a:t>
            </a:r>
          </a:p>
        </p:txBody>
      </p:sp>
    </p:spTree>
    <p:extLst>
      <p:ext uri="{BB962C8B-B14F-4D97-AF65-F5344CB8AC3E}">
        <p14:creationId xmlns:p14="http://schemas.microsoft.com/office/powerpoint/2010/main" val="135333101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B52D62C-B722-DCCC-D4A4-6DFEA1277D2F}"/>
              </a:ext>
            </a:extLst>
          </p:cNvPr>
          <p:cNvSpPr>
            <a:spLocks noGrp="1"/>
          </p:cNvSpPr>
          <p:nvPr>
            <p:ph type="title"/>
          </p:nvPr>
        </p:nvSpPr>
        <p:spPr>
          <a:xfrm>
            <a:off x="2730980" y="1996711"/>
            <a:ext cx="7434070" cy="1432289"/>
          </a:xfrm>
        </p:spPr>
        <p:txBody>
          <a:bodyPr>
            <a:normAutofit/>
          </a:bodyPr>
          <a:lstStyle/>
          <a:p>
            <a:r>
              <a:rPr lang="es-AR" dirty="0"/>
              <a:t>Muchas gracias!</a:t>
            </a:r>
          </a:p>
        </p:txBody>
      </p:sp>
      <p:sp>
        <p:nvSpPr>
          <p:cNvPr id="10" name="Rectangle 9">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3" name="Marcador de contenido 2">
            <a:extLst>
              <a:ext uri="{FF2B5EF4-FFF2-40B4-BE49-F238E27FC236}">
                <a16:creationId xmlns:a16="http://schemas.microsoft.com/office/drawing/2014/main" id="{58E31F6C-79A5-9174-7C9F-E89C3D0FFED9}"/>
              </a:ext>
            </a:extLst>
          </p:cNvPr>
          <p:cNvSpPr>
            <a:spLocks noGrp="1"/>
          </p:cNvSpPr>
          <p:nvPr>
            <p:ph idx="1"/>
          </p:nvPr>
        </p:nvSpPr>
        <p:spPr>
          <a:xfrm>
            <a:off x="6786563" y="4786396"/>
            <a:ext cx="4758021" cy="1432289"/>
          </a:xfrm>
        </p:spPr>
        <p:txBody>
          <a:bodyPr>
            <a:normAutofit/>
          </a:bodyPr>
          <a:lstStyle/>
          <a:p>
            <a:endParaRPr lang="es-AR" sz="2000" dirty="0"/>
          </a:p>
        </p:txBody>
      </p:sp>
    </p:spTree>
    <p:extLst>
      <p:ext uri="{BB962C8B-B14F-4D97-AF65-F5344CB8AC3E}">
        <p14:creationId xmlns:p14="http://schemas.microsoft.com/office/powerpoint/2010/main" val="2073374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4F5AB-DFEB-9D7E-4BB2-BD6DB61D2F56}"/>
              </a:ext>
            </a:extLst>
          </p:cNvPr>
          <p:cNvSpPr>
            <a:spLocks noGrp="1"/>
          </p:cNvSpPr>
          <p:nvPr>
            <p:ph type="title"/>
          </p:nvPr>
        </p:nvSpPr>
        <p:spPr>
          <a:xfrm>
            <a:off x="721519" y="3057524"/>
            <a:ext cx="5907882" cy="742950"/>
          </a:xfrm>
        </p:spPr>
        <p:txBody>
          <a:bodyPr>
            <a:noAutofit/>
          </a:bodyPr>
          <a:lstStyle/>
          <a:p>
            <a:pPr algn="l"/>
            <a:r>
              <a:rPr lang="es-AR" sz="2800" dirty="0"/>
              <a:t>1. Principio moral que lleva a determinar que todos deben vivir honestamente.</a:t>
            </a:r>
            <a:br>
              <a:rPr lang="es-AR" sz="2800" dirty="0"/>
            </a:br>
            <a:br>
              <a:rPr lang="es-AR" sz="2800" dirty="0"/>
            </a:br>
            <a:r>
              <a:rPr lang="es-AR" sz="2800" dirty="0"/>
              <a:t>2. derecho, razón, equidad.</a:t>
            </a:r>
            <a:br>
              <a:rPr lang="es-AR" sz="2800" dirty="0"/>
            </a:br>
            <a:br>
              <a:rPr lang="es-AR" sz="2800" dirty="0"/>
            </a:br>
            <a:r>
              <a:rPr lang="es-AR" sz="2800" dirty="0"/>
              <a:t>3. conjunto de todas las virtudes…</a:t>
            </a:r>
            <a:br>
              <a:rPr lang="es-AR" sz="2800" dirty="0"/>
            </a:br>
            <a:br>
              <a:rPr lang="es-AR" sz="2800" dirty="0"/>
            </a:br>
            <a:r>
              <a:rPr lang="es-AR" sz="2800" dirty="0"/>
              <a:t>6. poder judicial</a:t>
            </a:r>
          </a:p>
        </p:txBody>
      </p:sp>
      <p:pic>
        <p:nvPicPr>
          <p:cNvPr id="5" name="Marcador de contenido 4">
            <a:extLst>
              <a:ext uri="{FF2B5EF4-FFF2-40B4-BE49-F238E27FC236}">
                <a16:creationId xmlns:a16="http://schemas.microsoft.com/office/drawing/2014/main" id="{93DA7230-233E-4A30-846E-383F5123FAB7}"/>
              </a:ext>
            </a:extLst>
          </p:cNvPr>
          <p:cNvPicPr>
            <a:picLocks noGrp="1" noChangeAspect="1"/>
          </p:cNvPicPr>
          <p:nvPr>
            <p:ph idx="1"/>
          </p:nvPr>
        </p:nvPicPr>
        <p:blipFill>
          <a:blip r:embed="rId2"/>
          <a:stretch>
            <a:fillRect/>
          </a:stretch>
        </p:blipFill>
        <p:spPr>
          <a:xfrm>
            <a:off x="7799784" y="381672"/>
            <a:ext cx="2993232" cy="6094655"/>
          </a:xfrm>
        </p:spPr>
      </p:pic>
    </p:spTree>
    <p:extLst>
      <p:ext uri="{BB962C8B-B14F-4D97-AF65-F5344CB8AC3E}">
        <p14:creationId xmlns:p14="http://schemas.microsoft.com/office/powerpoint/2010/main" val="311653503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1C26E-4322-A402-74B3-EEB5EE0388FD}"/>
              </a:ext>
            </a:extLst>
          </p:cNvPr>
          <p:cNvSpPr>
            <a:spLocks noGrp="1"/>
          </p:cNvSpPr>
          <p:nvPr>
            <p:ph type="title"/>
          </p:nvPr>
        </p:nvSpPr>
        <p:spPr>
          <a:xfrm>
            <a:off x="685800" y="514350"/>
            <a:ext cx="4757738" cy="914400"/>
          </a:xfrm>
        </p:spPr>
        <p:txBody>
          <a:bodyPr>
            <a:normAutofit/>
          </a:bodyPr>
          <a:lstStyle/>
          <a:p>
            <a:r>
              <a:rPr lang="es-AR" dirty="0"/>
              <a:t>Opinión publica</a:t>
            </a:r>
          </a:p>
        </p:txBody>
      </p:sp>
      <p:sp>
        <p:nvSpPr>
          <p:cNvPr id="3" name="Marcador de contenido 2">
            <a:extLst>
              <a:ext uri="{FF2B5EF4-FFF2-40B4-BE49-F238E27FC236}">
                <a16:creationId xmlns:a16="http://schemas.microsoft.com/office/drawing/2014/main" id="{9BDAAAD7-77D8-2426-AAF8-3C9BAC13BA1C}"/>
              </a:ext>
            </a:extLst>
          </p:cNvPr>
          <p:cNvSpPr>
            <a:spLocks noGrp="1"/>
          </p:cNvSpPr>
          <p:nvPr>
            <p:ph idx="1"/>
          </p:nvPr>
        </p:nvSpPr>
        <p:spPr>
          <a:xfrm>
            <a:off x="685800" y="1428750"/>
            <a:ext cx="11044238" cy="4575623"/>
          </a:xfrm>
        </p:spPr>
        <p:txBody>
          <a:bodyPr>
            <a:normAutofit fontScale="25000" lnSpcReduction="20000"/>
          </a:bodyPr>
          <a:lstStyle/>
          <a:p>
            <a:pPr marL="0" indent="0" algn="l">
              <a:lnSpc>
                <a:spcPct val="120000"/>
              </a:lnSpc>
              <a:buNone/>
            </a:pPr>
            <a:r>
              <a:rPr lang="es-AR" sz="5600" b="1" i="0" u="none" strike="noStrike" dirty="0">
                <a:effectLst/>
              </a:rPr>
              <a:t>El Estudio de Opinión Pública Sobre la Justicia en Argentina  fue Realizado por la organización Voices y organizado por la Universidad Austral, la Universidad de Belgrano (UB), la Universidad de Ciencias Empresariales y Sociales (UCES), la Universidad de Palermo (UP), la Universidad del Salvador (USAL) y la Fundación UADE, en el marco de las actividad</a:t>
            </a:r>
            <a:r>
              <a:rPr lang="es-AR" sz="5600" b="1" dirty="0"/>
              <a:t>es </a:t>
            </a:r>
            <a:r>
              <a:rPr lang="es-AR" sz="5600" b="1" i="0" u="none" strike="noStrike" dirty="0">
                <a:effectLst/>
              </a:rPr>
              <a:t>del CIS (Centro de Investigaciones Sociales), UADE–VOICES.</a:t>
            </a:r>
          </a:p>
          <a:p>
            <a:pPr marL="0" indent="0" algn="l">
              <a:lnSpc>
                <a:spcPct val="120000"/>
              </a:lnSpc>
              <a:buNone/>
            </a:pPr>
            <a:r>
              <a:rPr lang="es-AR" sz="5600" b="1" i="0" u="none" strike="noStrike" dirty="0">
                <a:effectLst/>
              </a:rPr>
              <a:t>El trabajo se llevó a cabo con el objetivo de analizar la percepción de la ciudadanía sobre diversas cuestiones relacionadas con la Justicia en la República Argentina. La investigación analizó las opiniones de los argentinos tanto desde un punto de vista general, como así también considerando aspectos particulares inherentes al propio funcionamiento y dinámica del sub-sistema judicial.</a:t>
            </a:r>
          </a:p>
          <a:p>
            <a:pPr algn="l">
              <a:lnSpc>
                <a:spcPct val="120000"/>
              </a:lnSpc>
            </a:pPr>
            <a:r>
              <a:rPr lang="es-AR" sz="5600" b="1" i="0" u="none" strike="noStrike" dirty="0">
                <a:effectLst/>
              </a:rPr>
              <a:t>Entre los principales resultados la organización observó que el Poder Judicial es, de los tres poderes del Estado, en el</a:t>
            </a:r>
            <a:br>
              <a:rPr lang="es-AR" sz="5600" b="1" i="0" u="none" strike="noStrike" dirty="0">
                <a:effectLst/>
              </a:rPr>
            </a:br>
            <a:r>
              <a:rPr lang="es-AR" sz="5600" b="1" i="0" u="none" strike="noStrike" dirty="0">
                <a:effectLst/>
              </a:rPr>
              <a:t>que menos se confía (21% confía vs. el 76% que desconfía).</a:t>
            </a:r>
          </a:p>
          <a:p>
            <a:pPr algn="l">
              <a:lnSpc>
                <a:spcPct val="120000"/>
              </a:lnSpc>
            </a:pPr>
            <a:r>
              <a:rPr lang="es-AR" sz="5600" b="1" i="0" u="none" strike="noStrike" dirty="0">
                <a:effectLst/>
              </a:rPr>
              <a:t>Al pedirles a los entrevistados que evaluaran la justicia argentina, se observan apreciaciones principalmente negativas: 44% de los entrevistados la evalúa ‘mal’ o ‘muy mal’ y un 40% la ve como ‘regular’, mientras que solo un 14% esgrime una evaluación positiva.</a:t>
            </a:r>
          </a:p>
          <a:p>
            <a:pPr algn="l">
              <a:lnSpc>
                <a:spcPct val="120000"/>
              </a:lnSpc>
            </a:pPr>
            <a:r>
              <a:rPr lang="es-AR" sz="5600" b="1" i="0" u="none" strike="noStrike" dirty="0">
                <a:effectLst/>
              </a:rPr>
              <a:t>El no acatamiento de la ley es la principal razón por la que se evalúa negativamente a la justicia (27%), seguido por la corrupción (21%), la lentitud procedimental (20%) y la falta de equidad (17%).</a:t>
            </a:r>
          </a:p>
          <a:p>
            <a:pPr algn="l">
              <a:lnSpc>
                <a:spcPct val="120000"/>
              </a:lnSpc>
            </a:pPr>
            <a:r>
              <a:rPr lang="es-AR" sz="5600" b="1" i="0" u="none" strike="noStrike" dirty="0">
                <a:effectLst/>
              </a:rPr>
              <a:t>En cuanto a las perspectivas sobre la situación de la justicia de cara al futuro, en cinco años: 4 de cada 10 son optimistas y sostienen que mejorará, 3 de cada 10 opinan que seguirá igual que hasta ahora y casi 2 de cada 10 son pesimistas y dicen que empeorará.</a:t>
            </a:r>
            <a:br>
              <a:rPr lang="es-AR" dirty="0"/>
            </a:br>
            <a:endParaRPr lang="es-AR" dirty="0"/>
          </a:p>
        </p:txBody>
      </p:sp>
    </p:spTree>
    <p:extLst>
      <p:ext uri="{BB962C8B-B14F-4D97-AF65-F5344CB8AC3E}">
        <p14:creationId xmlns:p14="http://schemas.microsoft.com/office/powerpoint/2010/main" val="38431763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8563B2-FEEF-50E8-5BE1-663DF9DD98AD}"/>
              </a:ext>
            </a:extLst>
          </p:cNvPr>
          <p:cNvSpPr>
            <a:spLocks noGrp="1"/>
          </p:cNvSpPr>
          <p:nvPr>
            <p:ph type="title"/>
          </p:nvPr>
        </p:nvSpPr>
        <p:spPr>
          <a:xfrm>
            <a:off x="971550" y="1607336"/>
            <a:ext cx="3957637" cy="1293028"/>
          </a:xfrm>
        </p:spPr>
        <p:txBody>
          <a:bodyPr>
            <a:normAutofit/>
          </a:bodyPr>
          <a:lstStyle/>
          <a:p>
            <a:pPr algn="l"/>
            <a:r>
              <a:rPr lang="es-AR" dirty="0"/>
              <a:t>Nueva </a:t>
            </a:r>
            <a:br>
              <a:rPr lang="es-AR" dirty="0"/>
            </a:br>
            <a:r>
              <a:rPr lang="es-AR" dirty="0"/>
              <a:t>constitución</a:t>
            </a:r>
          </a:p>
        </p:txBody>
      </p:sp>
      <p:pic>
        <p:nvPicPr>
          <p:cNvPr id="5" name="Marcador de contenido 4">
            <a:extLst>
              <a:ext uri="{FF2B5EF4-FFF2-40B4-BE49-F238E27FC236}">
                <a16:creationId xmlns:a16="http://schemas.microsoft.com/office/drawing/2014/main" id="{25C7A0E9-1BE2-A3E7-4BB1-A238E4EC3593}"/>
              </a:ext>
            </a:extLst>
          </p:cNvPr>
          <p:cNvPicPr>
            <a:picLocks noGrp="1" noChangeAspect="1"/>
          </p:cNvPicPr>
          <p:nvPr>
            <p:ph idx="1"/>
          </p:nvPr>
        </p:nvPicPr>
        <p:blipFill>
          <a:blip r:embed="rId2"/>
          <a:stretch>
            <a:fillRect/>
          </a:stretch>
        </p:blipFill>
        <p:spPr>
          <a:xfrm rot="5400000">
            <a:off x="5364955" y="1235869"/>
            <a:ext cx="5848352" cy="4386263"/>
          </a:xfrm>
        </p:spPr>
      </p:pic>
    </p:spTree>
    <p:extLst>
      <p:ext uri="{BB962C8B-B14F-4D97-AF65-F5344CB8AC3E}">
        <p14:creationId xmlns:p14="http://schemas.microsoft.com/office/powerpoint/2010/main" val="340113497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0B59A-C43E-9FCA-360A-6BFC75689F16}"/>
              </a:ext>
            </a:extLst>
          </p:cNvPr>
          <p:cNvSpPr>
            <a:spLocks noGrp="1"/>
          </p:cNvSpPr>
          <p:nvPr>
            <p:ph type="title"/>
          </p:nvPr>
        </p:nvSpPr>
        <p:spPr>
          <a:xfrm>
            <a:off x="785813" y="1710923"/>
            <a:ext cx="4643437" cy="1293028"/>
          </a:xfrm>
        </p:spPr>
        <p:txBody>
          <a:bodyPr>
            <a:normAutofit/>
          </a:bodyPr>
          <a:lstStyle/>
          <a:p>
            <a:pPr algn="l"/>
            <a:r>
              <a:rPr lang="es-AR" dirty="0"/>
              <a:t>Código procesal civil</a:t>
            </a:r>
          </a:p>
        </p:txBody>
      </p:sp>
      <p:pic>
        <p:nvPicPr>
          <p:cNvPr id="5" name="Marcador de contenido 4">
            <a:extLst>
              <a:ext uri="{FF2B5EF4-FFF2-40B4-BE49-F238E27FC236}">
                <a16:creationId xmlns:a16="http://schemas.microsoft.com/office/drawing/2014/main" id="{1E226A71-8E87-ACB0-A9F3-1FBB5B373D63}"/>
              </a:ext>
            </a:extLst>
          </p:cNvPr>
          <p:cNvPicPr>
            <a:picLocks noGrp="1" noChangeAspect="1"/>
          </p:cNvPicPr>
          <p:nvPr>
            <p:ph idx="1"/>
          </p:nvPr>
        </p:nvPicPr>
        <p:blipFill>
          <a:blip r:embed="rId2"/>
          <a:stretch>
            <a:fillRect/>
          </a:stretch>
        </p:blipFill>
        <p:spPr>
          <a:xfrm rot="5400000">
            <a:off x="5638800" y="1228725"/>
            <a:ext cx="5867401" cy="4400550"/>
          </a:xfrm>
        </p:spPr>
      </p:pic>
    </p:spTree>
    <p:extLst>
      <p:ext uri="{BB962C8B-B14F-4D97-AF65-F5344CB8AC3E}">
        <p14:creationId xmlns:p14="http://schemas.microsoft.com/office/powerpoint/2010/main" val="386158241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3B9E0-735D-4BB6-B374-6FCA8A5C8691}"/>
              </a:ext>
            </a:extLst>
          </p:cNvPr>
          <p:cNvSpPr>
            <a:spLocks noGrp="1"/>
          </p:cNvSpPr>
          <p:nvPr>
            <p:ph type="title"/>
          </p:nvPr>
        </p:nvSpPr>
        <p:spPr>
          <a:xfrm>
            <a:off x="821430" y="1864511"/>
            <a:ext cx="5274570" cy="1293028"/>
          </a:xfrm>
        </p:spPr>
        <p:txBody>
          <a:bodyPr>
            <a:normAutofit fontScale="90000"/>
          </a:bodyPr>
          <a:lstStyle/>
          <a:p>
            <a:pPr algn="l"/>
            <a:r>
              <a:rPr lang="es-AR" dirty="0"/>
              <a:t>Ley orgánica del poder judicial</a:t>
            </a:r>
            <a:br>
              <a:rPr lang="es-AR" dirty="0"/>
            </a:br>
            <a:r>
              <a:rPr lang="es-AR" sz="3100" dirty="0"/>
              <a:t>art.121 al 136</a:t>
            </a:r>
            <a:endParaRPr lang="es-AR" dirty="0"/>
          </a:p>
        </p:txBody>
      </p:sp>
      <p:pic>
        <p:nvPicPr>
          <p:cNvPr id="5" name="Marcador de contenido 4">
            <a:extLst>
              <a:ext uri="{FF2B5EF4-FFF2-40B4-BE49-F238E27FC236}">
                <a16:creationId xmlns:a16="http://schemas.microsoft.com/office/drawing/2014/main" id="{0C94E3E0-317C-4810-1E3C-038A06061DA8}"/>
              </a:ext>
            </a:extLst>
          </p:cNvPr>
          <p:cNvPicPr>
            <a:picLocks noGrp="1" noChangeAspect="1"/>
          </p:cNvPicPr>
          <p:nvPr>
            <p:ph idx="1"/>
          </p:nvPr>
        </p:nvPicPr>
        <p:blipFill>
          <a:blip r:embed="rId2"/>
          <a:stretch>
            <a:fillRect/>
          </a:stretch>
        </p:blipFill>
        <p:spPr>
          <a:xfrm rot="5400000">
            <a:off x="5869547" y="1235769"/>
            <a:ext cx="5848617" cy="4386462"/>
          </a:xfrm>
        </p:spPr>
      </p:pic>
    </p:spTree>
    <p:extLst>
      <p:ext uri="{BB962C8B-B14F-4D97-AF65-F5344CB8AC3E}">
        <p14:creationId xmlns:p14="http://schemas.microsoft.com/office/powerpoint/2010/main" val="206261048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2D8D3-FA89-87C5-8A47-932F0E0C09D5}"/>
              </a:ext>
            </a:extLst>
          </p:cNvPr>
          <p:cNvSpPr>
            <a:spLocks noGrp="1"/>
          </p:cNvSpPr>
          <p:nvPr>
            <p:ph type="title"/>
          </p:nvPr>
        </p:nvSpPr>
        <p:spPr>
          <a:xfrm>
            <a:off x="923925" y="1836737"/>
            <a:ext cx="4881563" cy="1293028"/>
          </a:xfrm>
        </p:spPr>
        <p:txBody>
          <a:bodyPr>
            <a:normAutofit fontScale="90000"/>
          </a:bodyPr>
          <a:lstStyle/>
          <a:p>
            <a:pPr algn="l"/>
            <a:r>
              <a:rPr lang="es-AR" dirty="0"/>
              <a:t>Reglamento para el personal del poder judicial</a:t>
            </a:r>
          </a:p>
        </p:txBody>
      </p:sp>
      <p:pic>
        <p:nvPicPr>
          <p:cNvPr id="5" name="Marcador de contenido 4">
            <a:extLst>
              <a:ext uri="{FF2B5EF4-FFF2-40B4-BE49-F238E27FC236}">
                <a16:creationId xmlns:a16="http://schemas.microsoft.com/office/drawing/2014/main" id="{6053F355-91F1-66AB-FAB8-25F96AE7A786}"/>
              </a:ext>
            </a:extLst>
          </p:cNvPr>
          <p:cNvPicPr>
            <a:picLocks noGrp="1" noChangeAspect="1"/>
          </p:cNvPicPr>
          <p:nvPr>
            <p:ph idx="1"/>
          </p:nvPr>
        </p:nvPicPr>
        <p:blipFill>
          <a:blip r:embed="rId2"/>
          <a:stretch>
            <a:fillRect/>
          </a:stretch>
        </p:blipFill>
        <p:spPr>
          <a:xfrm>
            <a:off x="6629401" y="1262333"/>
            <a:ext cx="4404868" cy="4641579"/>
          </a:xfrm>
        </p:spPr>
      </p:pic>
    </p:spTree>
    <p:extLst>
      <p:ext uri="{BB962C8B-B14F-4D97-AF65-F5344CB8AC3E}">
        <p14:creationId xmlns:p14="http://schemas.microsoft.com/office/powerpoint/2010/main" val="29034861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9" name="Content Placeholder 8">
            <a:extLst>
              <a:ext uri="{FF2B5EF4-FFF2-40B4-BE49-F238E27FC236}">
                <a16:creationId xmlns:a16="http://schemas.microsoft.com/office/drawing/2014/main" id="{FD4A0026-B244-F44A-BFCC-12191E6F94C8}"/>
              </a:ext>
            </a:extLst>
          </p:cNvPr>
          <p:cNvSpPr>
            <a:spLocks noGrp="1"/>
          </p:cNvSpPr>
          <p:nvPr>
            <p:ph idx="1"/>
          </p:nvPr>
        </p:nvSpPr>
        <p:spPr>
          <a:xfrm>
            <a:off x="271462" y="856889"/>
            <a:ext cx="8829675" cy="4887045"/>
          </a:xfrm>
        </p:spPr>
        <p:txBody>
          <a:bodyPr>
            <a:noAutofit/>
          </a:bodyPr>
          <a:lstStyle/>
          <a:p>
            <a:r>
              <a:rPr lang="en-US" sz="1400" dirty="0"/>
              <a:t>8/84    </a:t>
            </a:r>
            <a:r>
              <a:rPr lang="en-US" sz="1400" dirty="0" err="1"/>
              <a:t>Prohibicion</a:t>
            </a:r>
            <a:r>
              <a:rPr lang="en-US" sz="1400" dirty="0"/>
              <a:t> de </a:t>
            </a:r>
            <a:r>
              <a:rPr lang="en-US" sz="1400" dirty="0" err="1"/>
              <a:t>gestiones</a:t>
            </a:r>
            <a:r>
              <a:rPr lang="en-US" sz="1400" dirty="0"/>
              <a:t> de personas sin </a:t>
            </a:r>
            <a:r>
              <a:rPr lang="en-US" sz="1400" dirty="0" err="1"/>
              <a:t>titulo</a:t>
            </a:r>
            <a:r>
              <a:rPr lang="en-US" sz="1400" dirty="0"/>
              <a:t> </a:t>
            </a:r>
            <a:r>
              <a:rPr lang="en-US" sz="1400" dirty="0" err="1"/>
              <a:t>habilitante</a:t>
            </a:r>
            <a:r>
              <a:rPr lang="en-US" sz="1400" dirty="0"/>
              <a:t> o no </a:t>
            </a:r>
            <a:r>
              <a:rPr lang="en-US" sz="1400" dirty="0" err="1"/>
              <a:t>autorizadas</a:t>
            </a:r>
            <a:endParaRPr lang="en-US" sz="1400" dirty="0"/>
          </a:p>
          <a:p>
            <a:r>
              <a:rPr lang="en-US" sz="1400" dirty="0"/>
              <a:t>38/07  </a:t>
            </a:r>
            <a:r>
              <a:rPr lang="en-US" sz="1400" dirty="0" err="1"/>
              <a:t>Prohibicion</a:t>
            </a:r>
            <a:r>
              <a:rPr lang="en-US" sz="1400" dirty="0"/>
              <a:t> </a:t>
            </a:r>
            <a:r>
              <a:rPr lang="en-US" sz="1400" dirty="0" err="1"/>
              <a:t>dialogo</a:t>
            </a:r>
            <a:r>
              <a:rPr lang="en-US" sz="1400" dirty="0"/>
              <a:t> c/ </a:t>
            </a:r>
            <a:r>
              <a:rPr lang="en-US" sz="1400" dirty="0" err="1"/>
              <a:t>letrados</a:t>
            </a:r>
            <a:r>
              <a:rPr lang="en-US" sz="1400" dirty="0"/>
              <a:t> sin la </a:t>
            </a:r>
            <a:r>
              <a:rPr lang="en-US" sz="1400" dirty="0" err="1"/>
              <a:t>contraparte</a:t>
            </a:r>
            <a:r>
              <a:rPr lang="en-US" sz="1400" dirty="0"/>
              <a:t> (no vias de </a:t>
            </a:r>
            <a:r>
              <a:rPr lang="en-US" sz="1400" dirty="0" err="1"/>
              <a:t>hecho</a:t>
            </a:r>
            <a:r>
              <a:rPr lang="en-US" sz="1400" dirty="0"/>
              <a:t>)</a:t>
            </a:r>
          </a:p>
          <a:p>
            <a:r>
              <a:rPr lang="en-US" sz="1400" dirty="0"/>
              <a:t>100/1977 </a:t>
            </a:r>
            <a:r>
              <a:rPr lang="en-US" sz="1400" dirty="0" err="1"/>
              <a:t>Fijacion</a:t>
            </a:r>
            <a:r>
              <a:rPr lang="en-US" sz="1400" dirty="0"/>
              <a:t> de audiencias </a:t>
            </a:r>
            <a:r>
              <a:rPr lang="en-US" sz="1400" dirty="0" err="1"/>
              <a:t>despues</a:t>
            </a:r>
            <a:r>
              <a:rPr lang="en-US" sz="1400" dirty="0"/>
              <a:t> de 8:30 </a:t>
            </a:r>
            <a:r>
              <a:rPr lang="en-US" sz="1400" dirty="0" err="1"/>
              <a:t>hs</a:t>
            </a:r>
            <a:endParaRPr lang="en-US" sz="1400" dirty="0"/>
          </a:p>
          <a:p>
            <a:r>
              <a:rPr lang="en-US" sz="1400" dirty="0"/>
              <a:t>6/89 </a:t>
            </a:r>
            <a:r>
              <a:rPr lang="en-US" sz="1400" dirty="0" err="1"/>
              <a:t>Modificacion</a:t>
            </a:r>
            <a:r>
              <a:rPr lang="en-US" sz="1400" dirty="0"/>
              <a:t> al </a:t>
            </a:r>
            <a:r>
              <a:rPr lang="en-US" sz="1400" dirty="0" err="1"/>
              <a:t>horario</a:t>
            </a:r>
            <a:endParaRPr lang="en-US" sz="1400" dirty="0"/>
          </a:p>
          <a:p>
            <a:r>
              <a:rPr lang="en-US" sz="1400" dirty="0"/>
              <a:t>1/93 </a:t>
            </a:r>
            <a:r>
              <a:rPr lang="en-US" sz="1400" dirty="0" err="1"/>
              <a:t>Reiterar</a:t>
            </a:r>
            <a:r>
              <a:rPr lang="en-US" sz="1400" dirty="0"/>
              <a:t> la Ac. N100, audiencias </a:t>
            </a:r>
            <a:r>
              <a:rPr lang="en-US" sz="1400" dirty="0" err="1"/>
              <a:t>en</a:t>
            </a:r>
            <a:r>
              <a:rPr lang="en-US" sz="1400" dirty="0"/>
              <a:t> </a:t>
            </a:r>
            <a:r>
              <a:rPr lang="en-US" sz="1400" dirty="0" err="1"/>
              <a:t>juicios</a:t>
            </a:r>
            <a:r>
              <a:rPr lang="en-US" sz="1400" dirty="0"/>
              <a:t> </a:t>
            </a:r>
            <a:r>
              <a:rPr lang="en-US" sz="1400" dirty="0" err="1"/>
              <a:t>orales</a:t>
            </a:r>
            <a:r>
              <a:rPr lang="en-US" sz="1400" dirty="0"/>
              <a:t>.</a:t>
            </a:r>
          </a:p>
          <a:p>
            <a:r>
              <a:rPr lang="en-US" sz="1400" dirty="0"/>
              <a:t>86/01 Al finalizer </a:t>
            </a:r>
            <a:r>
              <a:rPr lang="en-US" sz="1400" dirty="0" err="1"/>
              <a:t>juicio</a:t>
            </a:r>
            <a:r>
              <a:rPr lang="en-US" sz="1400" dirty="0"/>
              <a:t> CIERRE DE CUENTA JUDICIAL</a:t>
            </a:r>
          </a:p>
          <a:p>
            <a:r>
              <a:rPr lang="en-US" sz="1400" dirty="0"/>
              <a:t>2/95 </a:t>
            </a:r>
            <a:r>
              <a:rPr lang="en-US" sz="1400" dirty="0" err="1"/>
              <a:t>Remision</a:t>
            </a:r>
            <a:r>
              <a:rPr lang="en-US" sz="1400" dirty="0"/>
              <a:t> de </a:t>
            </a:r>
            <a:r>
              <a:rPr lang="en-US" sz="1400" dirty="0" err="1"/>
              <a:t>expte</a:t>
            </a:r>
            <a:r>
              <a:rPr lang="en-US" sz="1400" dirty="0"/>
              <a:t>, </a:t>
            </a:r>
            <a:r>
              <a:rPr lang="en-US" sz="1400" dirty="0" err="1"/>
              <a:t>tramite</a:t>
            </a:r>
            <a:r>
              <a:rPr lang="en-US" sz="1400" dirty="0"/>
              <a:t> </a:t>
            </a:r>
            <a:r>
              <a:rPr lang="en-US" sz="1400" dirty="0" err="1"/>
              <a:t>colaboracion</a:t>
            </a:r>
            <a:endParaRPr lang="en-US" sz="1400" dirty="0"/>
          </a:p>
          <a:p>
            <a:r>
              <a:rPr lang="en-US" sz="1400" dirty="0"/>
              <a:t>28/97 </a:t>
            </a:r>
            <a:r>
              <a:rPr lang="en-US" sz="1400" dirty="0" err="1"/>
              <a:t>Sellos</a:t>
            </a:r>
            <a:r>
              <a:rPr lang="en-US" sz="1400" dirty="0"/>
              <a:t> </a:t>
            </a:r>
            <a:r>
              <a:rPr lang="en-US" sz="1400" dirty="0" err="1"/>
              <a:t>aclaratorios</a:t>
            </a:r>
            <a:r>
              <a:rPr lang="en-US" sz="1400" dirty="0"/>
              <a:t> </a:t>
            </a:r>
            <a:r>
              <a:rPr lang="en-US" sz="1400" dirty="0" err="1"/>
              <a:t>obligatorios</a:t>
            </a:r>
            <a:r>
              <a:rPr lang="en-US" sz="1400" dirty="0"/>
              <a:t> Ac. 39-1976</a:t>
            </a:r>
          </a:p>
          <a:p>
            <a:r>
              <a:rPr lang="en-US" sz="1400" dirty="0"/>
              <a:t>2/98 </a:t>
            </a:r>
            <a:r>
              <a:rPr lang="en-US" sz="1400" dirty="0" err="1"/>
              <a:t>Aportes</a:t>
            </a:r>
            <a:r>
              <a:rPr lang="en-US" sz="1400" dirty="0"/>
              <a:t> y </a:t>
            </a:r>
            <a:r>
              <a:rPr lang="en-US" sz="1400" dirty="0" err="1"/>
              <a:t>plazo</a:t>
            </a:r>
            <a:r>
              <a:rPr lang="en-US" sz="1400" dirty="0"/>
              <a:t> de </a:t>
            </a:r>
            <a:r>
              <a:rPr lang="en-US" sz="1400" dirty="0" err="1"/>
              <a:t>gracia</a:t>
            </a:r>
            <a:endParaRPr lang="en-US" sz="1400" dirty="0"/>
          </a:p>
          <a:p>
            <a:r>
              <a:rPr lang="en-US" sz="1400" dirty="0"/>
              <a:t>142/ 09 </a:t>
            </a:r>
            <a:r>
              <a:rPr lang="en-US" sz="1400" dirty="0" err="1"/>
              <a:t>Protocolo</a:t>
            </a:r>
            <a:r>
              <a:rPr lang="en-US" sz="1400" dirty="0"/>
              <a:t> de camara </a:t>
            </a:r>
            <a:r>
              <a:rPr lang="en-US" sz="1400" dirty="0" err="1"/>
              <a:t>Gessel</a:t>
            </a:r>
            <a:r>
              <a:rPr lang="en-US" sz="1400" dirty="0"/>
              <a:t> para NNA &gt; DE 16 A. Y ADOLESCENTES ENTRE 16 Y 18</a:t>
            </a:r>
          </a:p>
          <a:p>
            <a:r>
              <a:rPr lang="en-US" sz="1400" dirty="0"/>
              <a:t>4/85 RENTAS </a:t>
            </a:r>
            <a:r>
              <a:rPr lang="en-US" sz="1400" dirty="0" err="1"/>
              <a:t>reglamento</a:t>
            </a:r>
            <a:r>
              <a:rPr lang="en-US" sz="1400" dirty="0"/>
              <a:t> – </a:t>
            </a:r>
            <a:r>
              <a:rPr lang="en-US" sz="1400" dirty="0" err="1"/>
              <a:t>Registro</a:t>
            </a:r>
            <a:r>
              <a:rPr lang="en-US" sz="1400" dirty="0"/>
              <a:t> Junio – </a:t>
            </a:r>
            <a:r>
              <a:rPr lang="en-US" sz="1400" dirty="0" err="1"/>
              <a:t>Dic</a:t>
            </a:r>
            <a:r>
              <a:rPr lang="en-US" sz="1400" dirty="0"/>
              <a:t>.</a:t>
            </a:r>
          </a:p>
          <a:p>
            <a:r>
              <a:rPr lang="en-US" sz="1400" dirty="0"/>
              <a:t>3/87 </a:t>
            </a:r>
            <a:r>
              <a:rPr lang="en-US" sz="1400" dirty="0" err="1"/>
              <a:t>Asistentes</a:t>
            </a:r>
            <a:r>
              <a:rPr lang="en-US" sz="1400" dirty="0"/>
              <a:t> </a:t>
            </a:r>
            <a:r>
              <a:rPr lang="en-US" sz="1400" dirty="0" err="1"/>
              <a:t>Sociales</a:t>
            </a:r>
            <a:r>
              <a:rPr lang="en-US" sz="1400" dirty="0"/>
              <a:t> - peritus</a:t>
            </a:r>
          </a:p>
          <a:p>
            <a:r>
              <a:rPr lang="en-US" sz="1400" dirty="0"/>
              <a:t>10/84 </a:t>
            </a:r>
            <a:r>
              <a:rPr lang="en-US" sz="1400" dirty="0" err="1"/>
              <a:t>Juicios</a:t>
            </a:r>
            <a:r>
              <a:rPr lang="en-US" sz="1400" dirty="0"/>
              <a:t> </a:t>
            </a:r>
            <a:r>
              <a:rPr lang="en-US" sz="1400" dirty="0" err="1"/>
              <a:t>en</a:t>
            </a:r>
            <a:r>
              <a:rPr lang="en-US" sz="1400" dirty="0"/>
              <a:t> </a:t>
            </a:r>
            <a:r>
              <a:rPr lang="en-US" sz="1400" dirty="0" err="1"/>
              <a:t>estado</a:t>
            </a:r>
            <a:r>
              <a:rPr lang="en-US" sz="1400" dirty="0"/>
              <a:t> de </a:t>
            </a:r>
            <a:r>
              <a:rPr lang="en-US" sz="1400" dirty="0" err="1"/>
              <a:t>dictar</a:t>
            </a:r>
            <a:r>
              <a:rPr lang="en-US" sz="1400" dirty="0"/>
              <a:t> </a:t>
            </a:r>
            <a:r>
              <a:rPr lang="en-US" sz="1400" dirty="0" err="1"/>
              <a:t>sentencia</a:t>
            </a:r>
            <a:r>
              <a:rPr lang="en-US" sz="1400" dirty="0"/>
              <a:t> – Informe</a:t>
            </a:r>
          </a:p>
          <a:p>
            <a:r>
              <a:rPr lang="en-US" sz="1400" dirty="0"/>
              <a:t>32/84 </a:t>
            </a:r>
            <a:r>
              <a:rPr lang="en-US" sz="1400" dirty="0" err="1"/>
              <a:t>Reglamento</a:t>
            </a:r>
            <a:r>
              <a:rPr lang="en-US" sz="1400" dirty="0"/>
              <a:t> </a:t>
            </a:r>
            <a:r>
              <a:rPr lang="en-US" sz="1400" dirty="0" err="1"/>
              <a:t>sentencias</a:t>
            </a:r>
            <a:r>
              <a:rPr lang="en-US" sz="1400" dirty="0"/>
              <a:t> – </a:t>
            </a:r>
            <a:r>
              <a:rPr lang="en-US" sz="1400" dirty="0" err="1"/>
              <a:t>resoluciones</a:t>
            </a:r>
            <a:r>
              <a:rPr lang="en-US" sz="1400" dirty="0"/>
              <a:t> – </a:t>
            </a:r>
            <a:r>
              <a:rPr lang="en-US" sz="1400" dirty="0" err="1"/>
              <a:t>fecha</a:t>
            </a:r>
            <a:endParaRPr lang="en-US" sz="1400" dirty="0"/>
          </a:p>
          <a:p>
            <a:r>
              <a:rPr lang="en-US" sz="1400" dirty="0"/>
              <a:t>11/84 </a:t>
            </a:r>
            <a:r>
              <a:rPr lang="en-US" sz="1400" dirty="0" err="1"/>
              <a:t>Departamento</a:t>
            </a:r>
            <a:r>
              <a:rPr lang="en-US" sz="1400" dirty="0"/>
              <a:t> de </a:t>
            </a:r>
            <a:r>
              <a:rPr lang="en-US" sz="1400" dirty="0" err="1"/>
              <a:t>jurisprudencia</a:t>
            </a:r>
            <a:r>
              <a:rPr lang="en-US" sz="1400" dirty="0"/>
              <a:t> – </a:t>
            </a:r>
            <a:r>
              <a:rPr lang="en-US" sz="1400" dirty="0" err="1"/>
              <a:t>Obligacion</a:t>
            </a:r>
            <a:r>
              <a:rPr lang="en-US" sz="1400" dirty="0"/>
              <a:t> de </a:t>
            </a:r>
            <a:r>
              <a:rPr lang="en-US" sz="1400" dirty="0" err="1"/>
              <a:t>remitir</a:t>
            </a:r>
            <a:r>
              <a:rPr lang="en-US" sz="1400" dirty="0"/>
              <a:t> carga</a:t>
            </a:r>
          </a:p>
          <a:p>
            <a:r>
              <a:rPr lang="en-US" sz="1400" dirty="0"/>
              <a:t>5/88 Personal del P.J. </a:t>
            </a:r>
            <a:r>
              <a:rPr lang="en-US" sz="1400" dirty="0" err="1"/>
              <a:t>Servicio</a:t>
            </a:r>
            <a:r>
              <a:rPr lang="en-US" sz="1400" dirty="0"/>
              <a:t> </a:t>
            </a:r>
            <a:r>
              <a:rPr lang="en-US" sz="1400" dirty="0" err="1"/>
              <a:t>en</a:t>
            </a:r>
            <a:r>
              <a:rPr lang="en-US" sz="1400" dirty="0"/>
              <a:t> </a:t>
            </a:r>
            <a:r>
              <a:rPr lang="en-US" sz="1400" dirty="0" err="1"/>
              <a:t>horario</a:t>
            </a:r>
            <a:r>
              <a:rPr lang="en-US" sz="1400" dirty="0"/>
              <a:t> especial – </a:t>
            </a:r>
            <a:r>
              <a:rPr lang="en-US" sz="1400" dirty="0" err="1"/>
              <a:t>compensatorio</a:t>
            </a:r>
            <a:endParaRPr lang="en-US" sz="1400" dirty="0"/>
          </a:p>
          <a:p>
            <a:r>
              <a:rPr lang="en-US" sz="1400" dirty="0"/>
              <a:t>6/94 </a:t>
            </a:r>
            <a:r>
              <a:rPr lang="en-US" sz="1400" dirty="0" err="1"/>
              <a:t>Obligacion</a:t>
            </a:r>
            <a:r>
              <a:rPr lang="en-US" sz="1400" dirty="0"/>
              <a:t> de </a:t>
            </a:r>
            <a:r>
              <a:rPr lang="en-US" sz="1400" dirty="0" err="1"/>
              <a:t>prestar</a:t>
            </a:r>
            <a:r>
              <a:rPr lang="en-US" sz="1400" dirty="0"/>
              <a:t> </a:t>
            </a:r>
            <a:r>
              <a:rPr lang="en-US" sz="1400" dirty="0" err="1"/>
              <a:t>servicio</a:t>
            </a:r>
            <a:r>
              <a:rPr lang="en-US" sz="1400" dirty="0"/>
              <a:t> </a:t>
            </a:r>
            <a:r>
              <a:rPr lang="en-US" sz="1400" dirty="0" err="1"/>
              <a:t>en</a:t>
            </a:r>
            <a:r>
              <a:rPr lang="en-US" sz="1400" dirty="0"/>
              <a:t> </a:t>
            </a:r>
            <a:r>
              <a:rPr lang="en-US" sz="1400" dirty="0" err="1"/>
              <a:t>horario</a:t>
            </a:r>
            <a:r>
              <a:rPr lang="en-US" sz="1400" dirty="0"/>
              <a:t> </a:t>
            </a:r>
            <a:r>
              <a:rPr lang="en-US" sz="1400" dirty="0" err="1"/>
              <a:t>vespertino</a:t>
            </a:r>
            <a:r>
              <a:rPr lang="en-US" sz="1400" dirty="0"/>
              <a:t> de FUNCIONARIOS</a:t>
            </a:r>
          </a:p>
          <a:p>
            <a:r>
              <a:rPr lang="en-US" sz="1400" dirty="0"/>
              <a:t>…</a:t>
            </a:r>
          </a:p>
          <a:p>
            <a:endParaRPr lang="en-US" sz="1400" dirty="0"/>
          </a:p>
          <a:p>
            <a:endParaRPr lang="en-US" sz="1400" dirty="0"/>
          </a:p>
          <a:p>
            <a:pPr marL="0" indent="0">
              <a:buNone/>
            </a:pPr>
            <a:endParaRPr lang="en-US" sz="1400" dirty="0"/>
          </a:p>
        </p:txBody>
      </p:sp>
      <p:pic>
        <p:nvPicPr>
          <p:cNvPr id="5" name="Marcador de contenido 4">
            <a:extLst>
              <a:ext uri="{FF2B5EF4-FFF2-40B4-BE49-F238E27FC236}">
                <a16:creationId xmlns:a16="http://schemas.microsoft.com/office/drawing/2014/main" id="{593F95BB-0B9E-2C85-1165-6B6D81207CF1}"/>
              </a:ext>
            </a:extLst>
          </p:cNvPr>
          <p:cNvPicPr>
            <a:picLocks noChangeAspect="1"/>
          </p:cNvPicPr>
          <p:nvPr/>
        </p:nvPicPr>
        <p:blipFill>
          <a:blip r:embed="rId3"/>
          <a:stretch>
            <a:fillRect/>
          </a:stretch>
        </p:blipFill>
        <p:spPr>
          <a:xfrm>
            <a:off x="8991457" y="1664493"/>
            <a:ext cx="2929081" cy="3529012"/>
          </a:xfrm>
          <a:prstGeom prst="rect">
            <a:avLst/>
          </a:prstGeom>
        </p:spPr>
      </p:pic>
    </p:spTree>
    <p:extLst>
      <p:ext uri="{BB962C8B-B14F-4D97-AF65-F5344CB8AC3E}">
        <p14:creationId xmlns:p14="http://schemas.microsoft.com/office/powerpoint/2010/main" val="91492424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ACF92-4BC1-52C9-CDDC-27F926DDD9F3}"/>
              </a:ext>
            </a:extLst>
          </p:cNvPr>
          <p:cNvSpPr>
            <a:spLocks noGrp="1"/>
          </p:cNvSpPr>
          <p:nvPr>
            <p:ph type="title"/>
          </p:nvPr>
        </p:nvSpPr>
        <p:spPr>
          <a:xfrm>
            <a:off x="619760" y="1128713"/>
            <a:ext cx="5786438" cy="1223010"/>
          </a:xfrm>
        </p:spPr>
        <p:txBody>
          <a:bodyPr>
            <a:normAutofit/>
          </a:bodyPr>
          <a:lstStyle/>
          <a:p>
            <a:r>
              <a:rPr lang="es-AR" dirty="0"/>
              <a:t>Otras herramientas</a:t>
            </a:r>
          </a:p>
        </p:txBody>
      </p:sp>
      <p:sp>
        <p:nvSpPr>
          <p:cNvPr id="9" name="Content Placeholder 8">
            <a:extLst>
              <a:ext uri="{FF2B5EF4-FFF2-40B4-BE49-F238E27FC236}">
                <a16:creationId xmlns:a16="http://schemas.microsoft.com/office/drawing/2014/main" id="{C6DA9378-597F-19D3-D618-BEA2F3B5C3CE}"/>
              </a:ext>
            </a:extLst>
          </p:cNvPr>
          <p:cNvSpPr>
            <a:spLocks noGrp="1"/>
          </p:cNvSpPr>
          <p:nvPr>
            <p:ph idx="1"/>
          </p:nvPr>
        </p:nvSpPr>
        <p:spPr>
          <a:xfrm>
            <a:off x="619760" y="2194560"/>
            <a:ext cx="5909628" cy="4024125"/>
          </a:xfrm>
        </p:spPr>
        <p:txBody>
          <a:bodyPr>
            <a:normAutofit/>
          </a:bodyPr>
          <a:lstStyle/>
          <a:p>
            <a:endParaRPr lang="en-US" dirty="0"/>
          </a:p>
        </p:txBody>
      </p:sp>
      <p:pic>
        <p:nvPicPr>
          <p:cNvPr id="5" name="Marcador de contenido 4">
            <a:extLst>
              <a:ext uri="{FF2B5EF4-FFF2-40B4-BE49-F238E27FC236}">
                <a16:creationId xmlns:a16="http://schemas.microsoft.com/office/drawing/2014/main" id="{8C7B5A50-5895-D575-17AC-78E9312BAA43}"/>
              </a:ext>
            </a:extLst>
          </p:cNvPr>
          <p:cNvPicPr>
            <a:picLocks noChangeAspect="1"/>
          </p:cNvPicPr>
          <p:nvPr/>
        </p:nvPicPr>
        <p:blipFill>
          <a:blip r:embed="rId2"/>
          <a:stretch>
            <a:fillRect/>
          </a:stretch>
        </p:blipFill>
        <p:spPr>
          <a:xfrm>
            <a:off x="7000876" y="715011"/>
            <a:ext cx="4070984" cy="5427978"/>
          </a:xfrm>
          <a:prstGeom prst="rect">
            <a:avLst/>
          </a:prstGeom>
        </p:spPr>
      </p:pic>
    </p:spTree>
    <p:extLst>
      <p:ext uri="{BB962C8B-B14F-4D97-AF65-F5344CB8AC3E}">
        <p14:creationId xmlns:p14="http://schemas.microsoft.com/office/powerpoint/2010/main" val="33300932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Estela de condensación</Template>
  <TotalTime>86</TotalTime>
  <Words>569</Words>
  <Application>Microsoft Macintosh PowerPoint</Application>
  <PresentationFormat>Panorámica</PresentationFormat>
  <Paragraphs>35</Paragraphs>
  <Slides>10</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10</vt:i4>
      </vt:variant>
    </vt:vector>
  </HeadingPairs>
  <TitlesOfParts>
    <vt:vector size="13" baseType="lpstr">
      <vt:lpstr>Arial</vt:lpstr>
      <vt:lpstr>Century Gothic</vt:lpstr>
      <vt:lpstr>Estela de condensación</vt:lpstr>
      <vt:lpstr>Curso de actualización para funcionarios judiciales</vt:lpstr>
      <vt:lpstr>1. Principio moral que lleva a determinar que todos deben vivir honestamente.  2. derecho, razón, equidad.  3. conjunto de todas las virtudes…  6. poder judicial</vt:lpstr>
      <vt:lpstr>Opinión publica</vt:lpstr>
      <vt:lpstr>Nueva  constitución</vt:lpstr>
      <vt:lpstr>Código procesal civil</vt:lpstr>
      <vt:lpstr>Ley orgánica del poder judicial art.121 al 136</vt:lpstr>
      <vt:lpstr>Reglamento para el personal del poder judicial</vt:lpstr>
      <vt:lpstr>Presentación de PowerPoint</vt:lpstr>
      <vt:lpstr>Otras herramientas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actualización para funcionarios judiciales</dc:title>
  <dc:creator>ecabezas40@gmail.com</dc:creator>
  <cp:lastModifiedBy>ecabezas40@gmail.com</cp:lastModifiedBy>
  <cp:revision>2</cp:revision>
  <dcterms:created xsi:type="dcterms:W3CDTF">2023-08-22T19:02:29Z</dcterms:created>
  <dcterms:modified xsi:type="dcterms:W3CDTF">2023-08-22T20:28:54Z</dcterms:modified>
</cp:coreProperties>
</file>