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6" d="100"/>
          <a:sy n="56" d="100"/>
        </p:scale>
        <p:origin x="581" y="5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6" d="100"/>
          <a:sy n="46" d="100"/>
        </p:scale>
        <p:origin x="223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B8ECC5-0A6C-499E-A127-A8271993BFD2}" type="datetimeFigureOut">
              <a:rPr lang="es-ES" smtClean="0"/>
              <a:t>22/08/2023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A1F9F-7D20-4560-BC35-7608ECC4606F}" type="slidenum">
              <a:rPr lang="es-ES" smtClean="0"/>
              <a:t>‹Nº›</a:t>
            </a:fld>
            <a:endParaRPr lang="es-ES"/>
          </a:p>
        </p:txBody>
      </p:sp>
    </p:spTree>
    <p:extLst>
      <p:ext uri="{BB962C8B-B14F-4D97-AF65-F5344CB8AC3E}">
        <p14:creationId xmlns:p14="http://schemas.microsoft.com/office/powerpoint/2010/main" val="174453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A3A1F9F-7D20-4560-BC35-7608ECC4606F}" type="slidenum">
              <a:rPr lang="es-ES" smtClean="0"/>
              <a:t>1</a:t>
            </a:fld>
            <a:endParaRPr lang="es-ES"/>
          </a:p>
        </p:txBody>
      </p:sp>
    </p:spTree>
    <p:extLst>
      <p:ext uri="{BB962C8B-B14F-4D97-AF65-F5344CB8AC3E}">
        <p14:creationId xmlns:p14="http://schemas.microsoft.com/office/powerpoint/2010/main" val="316108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852488" y="973138"/>
            <a:ext cx="5486400" cy="3086100"/>
          </a:xfrm>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A3A1F9F-7D20-4560-BC35-7608ECC4606F}" type="slidenum">
              <a:rPr lang="es-ES" smtClean="0"/>
              <a:t>2</a:t>
            </a:fld>
            <a:endParaRPr lang="es-ES"/>
          </a:p>
        </p:txBody>
      </p:sp>
    </p:spTree>
    <p:extLst>
      <p:ext uri="{BB962C8B-B14F-4D97-AF65-F5344CB8AC3E}">
        <p14:creationId xmlns:p14="http://schemas.microsoft.com/office/powerpoint/2010/main" val="2735693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A3A1F9F-7D20-4560-BC35-7608ECC4606F}" type="slidenum">
              <a:rPr lang="es-ES" smtClean="0"/>
              <a:t>3</a:t>
            </a:fld>
            <a:endParaRPr lang="es-ES"/>
          </a:p>
        </p:txBody>
      </p:sp>
    </p:spTree>
    <p:extLst>
      <p:ext uri="{BB962C8B-B14F-4D97-AF65-F5344CB8AC3E}">
        <p14:creationId xmlns:p14="http://schemas.microsoft.com/office/powerpoint/2010/main" val="403179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A3A1F9F-7D20-4560-BC35-7608ECC4606F}" type="slidenum">
              <a:rPr lang="es-ES" smtClean="0"/>
              <a:t>4</a:t>
            </a:fld>
            <a:endParaRPr lang="es-ES"/>
          </a:p>
        </p:txBody>
      </p:sp>
    </p:spTree>
    <p:extLst>
      <p:ext uri="{BB962C8B-B14F-4D97-AF65-F5344CB8AC3E}">
        <p14:creationId xmlns:p14="http://schemas.microsoft.com/office/powerpoint/2010/main" val="3202783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A3A1F9F-7D20-4560-BC35-7608ECC4606F}" type="slidenum">
              <a:rPr lang="es-ES" smtClean="0"/>
              <a:t>8</a:t>
            </a:fld>
            <a:endParaRPr lang="es-ES"/>
          </a:p>
        </p:txBody>
      </p:sp>
    </p:spTree>
    <p:extLst>
      <p:ext uri="{BB962C8B-B14F-4D97-AF65-F5344CB8AC3E}">
        <p14:creationId xmlns:p14="http://schemas.microsoft.com/office/powerpoint/2010/main" val="1736502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8/22/2023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30512" y="1003299"/>
            <a:ext cx="8001000" cy="2971801"/>
          </a:xfrm>
        </p:spPr>
        <p:txBody>
          <a:bodyPr/>
          <a:lstStyle/>
          <a:p>
            <a:pPr lvl="0" algn="ctr">
              <a:spcBef>
                <a:spcPct val="20000"/>
              </a:spcBef>
              <a:spcAft>
                <a:spcPts val="600"/>
              </a:spcAft>
            </a:pPr>
            <a:r>
              <a:rPr lang="es-AR" sz="2100" b="1" cap="none" dirty="0">
                <a:ln>
                  <a:noFill/>
                </a:ln>
              </a:rPr>
              <a:t>ESCUELA DE CAPACITACIÓN DEL PODER JUDICIAL DE LA PROVINCIA DE JUJUY</a:t>
            </a:r>
            <a:br>
              <a:rPr lang="es-AR" sz="2100" b="1" cap="none" dirty="0">
                <a:ln>
                  <a:noFill/>
                </a:ln>
              </a:rPr>
            </a:br>
            <a:r>
              <a:rPr lang="es-AR" sz="2100" b="1" cap="none" dirty="0">
                <a:ln>
                  <a:noFill/>
                </a:ln>
              </a:rPr>
              <a:t>DR. GUILLERMO </a:t>
            </a:r>
            <a:r>
              <a:rPr lang="es-AR" sz="2100" b="1" cap="none" dirty="0" err="1">
                <a:ln>
                  <a:noFill/>
                </a:ln>
              </a:rPr>
              <a:t>SNOPEK</a:t>
            </a:r>
            <a:r>
              <a:rPr lang="es-ES" sz="2100" cap="none" dirty="0">
                <a:ln>
                  <a:noFill/>
                </a:ln>
              </a:rPr>
              <a:t/>
            </a:r>
            <a:br>
              <a:rPr lang="es-ES" sz="2100" cap="none" dirty="0">
                <a:ln>
                  <a:noFill/>
                </a:ln>
              </a:rPr>
            </a:br>
            <a:endParaRPr lang="es-ES" dirty="0"/>
          </a:p>
        </p:txBody>
      </p:sp>
      <p:sp>
        <p:nvSpPr>
          <p:cNvPr id="3" name="Subtítulo 2"/>
          <p:cNvSpPr>
            <a:spLocks noGrp="1"/>
          </p:cNvSpPr>
          <p:nvPr>
            <p:ph type="subTitle" idx="1"/>
          </p:nvPr>
        </p:nvSpPr>
        <p:spPr>
          <a:xfrm>
            <a:off x="684212" y="3848100"/>
            <a:ext cx="11012488" cy="1943100"/>
          </a:xfrm>
        </p:spPr>
        <p:txBody>
          <a:bodyPr>
            <a:normAutofit/>
          </a:bodyPr>
          <a:lstStyle/>
          <a:p>
            <a:pPr algn="ctr"/>
            <a:r>
              <a:rPr lang="es-AR" b="1" dirty="0">
                <a:solidFill>
                  <a:schemeClr val="tx1"/>
                </a:solidFill>
              </a:rPr>
              <a:t>ACTUALIZACIÓN Y PUESTA EN COMÚN DE ASPECTOS </a:t>
            </a:r>
            <a:r>
              <a:rPr lang="es-AR" b="1" dirty="0" smtClean="0">
                <a:solidFill>
                  <a:schemeClr val="tx1"/>
                </a:solidFill>
              </a:rPr>
              <a:t>PRÁCTICOS DEL DERECHO PROCESAL</a:t>
            </a:r>
            <a:r>
              <a:rPr lang="es-AR" b="1" dirty="0">
                <a:solidFill>
                  <a:schemeClr val="tx1"/>
                </a:solidFill>
              </a:rPr>
              <a:t/>
            </a:r>
            <a:br>
              <a:rPr lang="es-AR" b="1" dirty="0">
                <a:solidFill>
                  <a:schemeClr val="tx1"/>
                </a:solidFill>
              </a:rPr>
            </a:br>
            <a:r>
              <a:rPr lang="es-AR" b="1" dirty="0" smtClean="0">
                <a:solidFill>
                  <a:schemeClr val="tx1"/>
                </a:solidFill>
              </a:rPr>
              <a:t>PRINCIPIOS Y REGLAS PROCESALES</a:t>
            </a:r>
          </a:p>
        </p:txBody>
      </p:sp>
    </p:spTree>
    <p:extLst>
      <p:ext uri="{BB962C8B-B14F-4D97-AF65-F5344CB8AC3E}">
        <p14:creationId xmlns:p14="http://schemas.microsoft.com/office/powerpoint/2010/main" val="1849438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4400" y="685800"/>
            <a:ext cx="8304212" cy="5919716"/>
          </a:xfrm>
        </p:spPr>
        <p:txBody>
          <a:bodyPr/>
          <a:lstStyle/>
          <a:p>
            <a:pPr algn="just"/>
            <a:r>
              <a:rPr lang="es-ES" dirty="0">
                <a:solidFill>
                  <a:schemeClr val="tx1">
                    <a:lumMod val="95000"/>
                  </a:schemeClr>
                </a:solidFill>
              </a:rPr>
              <a:t>Artículo 6.- PRINCIPIO DE </a:t>
            </a:r>
            <a:r>
              <a:rPr lang="es-ES" b="1" u="sng" dirty="0" smtClean="0">
                <a:solidFill>
                  <a:schemeClr val="tx1">
                    <a:lumMod val="95000"/>
                  </a:schemeClr>
                </a:solidFill>
              </a:rPr>
              <a:t>CONTRADICCIÓN</a:t>
            </a:r>
            <a:r>
              <a:rPr lang="es-ES" dirty="0" smtClean="0">
                <a:solidFill>
                  <a:schemeClr val="tx1">
                    <a:lumMod val="95000"/>
                  </a:schemeClr>
                </a:solidFill>
              </a:rPr>
              <a:t>.- </a:t>
            </a:r>
            <a:r>
              <a:rPr lang="es-ES" b="1" dirty="0">
                <a:solidFill>
                  <a:schemeClr val="tx1">
                    <a:lumMod val="95000"/>
                  </a:schemeClr>
                </a:solidFill>
              </a:rPr>
              <a:t>Con excepción de lo establecido para </a:t>
            </a:r>
            <a:r>
              <a:rPr lang="es-ES" b="1" i="1" u="sng" dirty="0">
                <a:solidFill>
                  <a:schemeClr val="tx1">
                    <a:lumMod val="95000"/>
                  </a:schemeClr>
                </a:solidFill>
              </a:rPr>
              <a:t>casos especiales</a:t>
            </a:r>
            <a:r>
              <a:rPr lang="es-ES" b="1" dirty="0">
                <a:solidFill>
                  <a:schemeClr val="tx1">
                    <a:lumMod val="95000"/>
                  </a:schemeClr>
                </a:solidFill>
              </a:rPr>
              <a:t>, el órgano jurisdiccional no podrá proveer sobre ninguna demanda, si la parte contra la cual ha sido promovida, no está regularmente citada o </a:t>
            </a:r>
            <a:r>
              <a:rPr lang="es-ES" b="1" dirty="0" smtClean="0">
                <a:solidFill>
                  <a:schemeClr val="tx1">
                    <a:lumMod val="95000"/>
                  </a:schemeClr>
                </a:solidFill>
              </a:rPr>
              <a:t>emplazada</a:t>
            </a:r>
            <a:r>
              <a:rPr lang="es-ES" b="1" dirty="0" smtClean="0"/>
              <a:t>.</a:t>
            </a:r>
          </a:p>
          <a:p>
            <a:pPr algn="just"/>
            <a:r>
              <a:rPr lang="es-AR" b="1" dirty="0" smtClean="0">
                <a:solidFill>
                  <a:schemeClr val="tx1">
                    <a:lumMod val="95000"/>
                  </a:schemeClr>
                </a:solidFill>
              </a:rPr>
              <a:t>Bilateralidad de la audiencia (</a:t>
            </a:r>
            <a:r>
              <a:rPr lang="es-AR" b="1" dirty="0" err="1" smtClean="0">
                <a:solidFill>
                  <a:schemeClr val="tx1">
                    <a:lumMod val="95000"/>
                  </a:schemeClr>
                </a:solidFill>
              </a:rPr>
              <a:t>audiatur</a:t>
            </a:r>
            <a:r>
              <a:rPr lang="es-AR" b="1" dirty="0" smtClean="0">
                <a:solidFill>
                  <a:schemeClr val="tx1">
                    <a:lumMod val="95000"/>
                  </a:schemeClr>
                </a:solidFill>
              </a:rPr>
              <a:t> et altera </a:t>
            </a:r>
            <a:r>
              <a:rPr lang="es-AR" b="1" dirty="0" err="1" smtClean="0">
                <a:solidFill>
                  <a:schemeClr val="tx1">
                    <a:lumMod val="95000"/>
                  </a:schemeClr>
                </a:solidFill>
              </a:rPr>
              <a:t>pars</a:t>
            </a:r>
            <a:r>
              <a:rPr lang="es-AR" b="1" dirty="0" smtClean="0">
                <a:solidFill>
                  <a:schemeClr val="tx1">
                    <a:lumMod val="95000"/>
                  </a:schemeClr>
                </a:solidFill>
              </a:rPr>
              <a:t>).  La manutención del emplazamiento en el decurso del proceso para un contradictorio regular, sin vicios ni actos procesales inexistentes. La parte debe continuar durante todo el discurrir del trámite debidamente emplazada, asistida y representada.</a:t>
            </a:r>
          </a:p>
          <a:p>
            <a:pPr algn="just"/>
            <a:r>
              <a:rPr lang="es-AR" b="1" dirty="0" smtClean="0">
                <a:solidFill>
                  <a:schemeClr val="tx1">
                    <a:lumMod val="95000"/>
                  </a:schemeClr>
                </a:solidFill>
              </a:rPr>
              <a:t>Conexidad con los artículos 59 </a:t>
            </a:r>
            <a:r>
              <a:rPr lang="es-AR" b="1" dirty="0" err="1" smtClean="0">
                <a:solidFill>
                  <a:schemeClr val="tx1">
                    <a:lumMod val="95000"/>
                  </a:schemeClr>
                </a:solidFill>
              </a:rPr>
              <a:t>CPC</a:t>
            </a:r>
            <a:r>
              <a:rPr lang="es-AR" b="1" dirty="0" smtClean="0">
                <a:solidFill>
                  <a:schemeClr val="tx1">
                    <a:lumMod val="95000"/>
                  </a:schemeClr>
                </a:solidFill>
              </a:rPr>
              <a:t> (adquisición de la capacidad) 66 </a:t>
            </a:r>
            <a:r>
              <a:rPr lang="es-AR" b="1" dirty="0" err="1" smtClean="0">
                <a:solidFill>
                  <a:schemeClr val="tx1">
                    <a:lumMod val="95000"/>
                  </a:schemeClr>
                </a:solidFill>
              </a:rPr>
              <a:t>CPC</a:t>
            </a:r>
            <a:r>
              <a:rPr lang="es-AR" b="1" dirty="0" smtClean="0">
                <a:solidFill>
                  <a:schemeClr val="tx1">
                    <a:lumMod val="95000"/>
                  </a:schemeClr>
                </a:solidFill>
              </a:rPr>
              <a:t> (renuncia al mandato) 67 </a:t>
            </a:r>
            <a:r>
              <a:rPr lang="es-AR" b="1" dirty="0" err="1" smtClean="0">
                <a:solidFill>
                  <a:schemeClr val="tx1">
                    <a:lumMod val="95000"/>
                  </a:schemeClr>
                </a:solidFill>
              </a:rPr>
              <a:t>CPC</a:t>
            </a:r>
            <a:r>
              <a:rPr lang="es-AR" b="1" dirty="0" smtClean="0">
                <a:solidFill>
                  <a:schemeClr val="tx1">
                    <a:lumMod val="95000"/>
                  </a:schemeClr>
                </a:solidFill>
              </a:rPr>
              <a:t> (muerte o incapacidad del poderdante).</a:t>
            </a:r>
          </a:p>
          <a:p>
            <a:pPr algn="just"/>
            <a:r>
              <a:rPr lang="es-AR" b="1" dirty="0" smtClean="0">
                <a:solidFill>
                  <a:schemeClr val="tx1">
                    <a:lumMod val="95000"/>
                  </a:schemeClr>
                </a:solidFill>
              </a:rPr>
              <a:t>Vinculación con las notificaciones nota al artículo 156 del </a:t>
            </a:r>
            <a:r>
              <a:rPr lang="es-AR" b="1" dirty="0" err="1" smtClean="0">
                <a:solidFill>
                  <a:schemeClr val="tx1">
                    <a:lumMod val="95000"/>
                  </a:schemeClr>
                </a:solidFill>
              </a:rPr>
              <a:t>C.P.C</a:t>
            </a:r>
            <a:r>
              <a:rPr lang="es-AR" b="1" dirty="0" smtClean="0">
                <a:solidFill>
                  <a:schemeClr val="tx1">
                    <a:lumMod val="95000"/>
                  </a:schemeClr>
                </a:solidFill>
              </a:rPr>
              <a:t>.  Qué es una persona “caracterizada” según la calificación del artículo 157, inciso 3°, del </a:t>
            </a:r>
            <a:r>
              <a:rPr lang="es-AR" b="1" dirty="0" err="1" smtClean="0">
                <a:solidFill>
                  <a:schemeClr val="tx1">
                    <a:lumMod val="95000"/>
                  </a:schemeClr>
                </a:solidFill>
              </a:rPr>
              <a:t>C.PC</a:t>
            </a:r>
            <a:r>
              <a:rPr lang="es-AR" b="1" dirty="0" smtClean="0">
                <a:solidFill>
                  <a:schemeClr val="tx1">
                    <a:lumMod val="95000"/>
                  </a:schemeClr>
                </a:solidFill>
              </a:rPr>
              <a:t>.</a:t>
            </a:r>
            <a:endParaRPr lang="es-ES" b="1" dirty="0">
              <a:solidFill>
                <a:schemeClr val="tx1">
                  <a:lumMod val="95000"/>
                </a:schemeClr>
              </a:solidFill>
            </a:endParaRPr>
          </a:p>
        </p:txBody>
      </p:sp>
    </p:spTree>
    <p:extLst>
      <p:ext uri="{BB962C8B-B14F-4D97-AF65-F5344CB8AC3E}">
        <p14:creationId xmlns:p14="http://schemas.microsoft.com/office/powerpoint/2010/main" val="1712648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685800"/>
            <a:ext cx="8534400" cy="5783239"/>
          </a:xfrm>
        </p:spPr>
        <p:txBody>
          <a:bodyPr>
            <a:normAutofit/>
          </a:bodyPr>
          <a:lstStyle/>
          <a:p>
            <a:pPr algn="just"/>
            <a:r>
              <a:rPr lang="es-AR" b="1" dirty="0" smtClean="0">
                <a:solidFill>
                  <a:schemeClr val="tx1">
                    <a:lumMod val="95000"/>
                  </a:schemeClr>
                </a:solidFill>
              </a:rPr>
              <a:t>A </a:t>
            </a:r>
            <a:r>
              <a:rPr lang="es-AR" i="1" dirty="0" smtClean="0">
                <a:solidFill>
                  <a:schemeClr val="tx1">
                    <a:lumMod val="95000"/>
                  </a:schemeClr>
                </a:solidFill>
              </a:rPr>
              <a:t>“…los efectos de determinar la persona más caracterizada debe tenerse en cuenta la clase de domicilio: en el real o legal constituido en una casa de familia, será por su orden: el dueño de casa, el cónyuge, los padres, los hijos, otros parientes que vivan en la casa, empleados, criados (los notificadores en nuestro medio suelen </a:t>
            </a:r>
            <a:r>
              <a:rPr lang="es-AR" b="1" i="1" dirty="0" smtClean="0">
                <a:solidFill>
                  <a:schemeClr val="tx1">
                    <a:lumMod val="95000"/>
                  </a:schemeClr>
                </a:solidFill>
              </a:rPr>
              <a:t>hacer el constar el vínculo, lo que es una buena práctica así como la de tomar el número de documento del que recibe la cédula</a:t>
            </a:r>
            <a:r>
              <a:rPr lang="es-AR" i="1" dirty="0" smtClean="0">
                <a:solidFill>
                  <a:schemeClr val="tx1">
                    <a:lumMod val="95000"/>
                  </a:schemeClr>
                </a:solidFill>
              </a:rPr>
              <a:t>) prefiriéndose a los mayores de edad y descartando a los menores de catorce años; tratándose del domicilio legal constituido en un estudio profesional: los profesionales por orden de jerarquía o el empleado que, generalmente, recibe las notificaciones y en último término los familiares en el orden preindicado</a:t>
            </a:r>
            <a:r>
              <a:rPr lang="es-AR" b="1" dirty="0" smtClean="0">
                <a:solidFill>
                  <a:schemeClr val="tx1">
                    <a:lumMod val="95000"/>
                  </a:schemeClr>
                </a:solidFill>
              </a:rPr>
              <a:t>”</a:t>
            </a:r>
            <a:endParaRPr lang="es-ES" b="1" dirty="0">
              <a:solidFill>
                <a:schemeClr val="tx1">
                  <a:lumMod val="95000"/>
                </a:schemeClr>
              </a:solidFill>
            </a:endParaRPr>
          </a:p>
        </p:txBody>
      </p:sp>
    </p:spTree>
    <p:extLst>
      <p:ext uri="{BB962C8B-B14F-4D97-AF65-F5344CB8AC3E}">
        <p14:creationId xmlns:p14="http://schemas.microsoft.com/office/powerpoint/2010/main" val="3721459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6224" y="620974"/>
            <a:ext cx="8534400" cy="6237026"/>
          </a:xfrm>
        </p:spPr>
        <p:txBody>
          <a:bodyPr>
            <a:normAutofit fontScale="85000" lnSpcReduction="20000"/>
          </a:bodyPr>
          <a:lstStyle/>
          <a:p>
            <a:pPr algn="just"/>
            <a:r>
              <a:rPr lang="es-ES" dirty="0">
                <a:solidFill>
                  <a:schemeClr val="tx1">
                    <a:lumMod val="95000"/>
                  </a:schemeClr>
                </a:solidFill>
              </a:rPr>
              <a:t>Artículo 7.- PRINCIPIO DE </a:t>
            </a:r>
            <a:r>
              <a:rPr lang="es-ES" b="1" u="sng" dirty="0">
                <a:solidFill>
                  <a:schemeClr val="tx1">
                    <a:lumMod val="95000"/>
                  </a:schemeClr>
                </a:solidFill>
              </a:rPr>
              <a:t>PUBLICIDAD</a:t>
            </a:r>
            <a:r>
              <a:rPr lang="es-ES" b="1" i="1" u="sng" dirty="0">
                <a:solidFill>
                  <a:schemeClr val="tx1">
                    <a:lumMod val="95000"/>
                  </a:schemeClr>
                </a:solidFill>
              </a:rPr>
              <a:t>.-</a:t>
            </a:r>
            <a:r>
              <a:rPr lang="es-ES" b="1" dirty="0">
                <a:solidFill>
                  <a:schemeClr val="tx1">
                    <a:lumMod val="95000"/>
                  </a:schemeClr>
                </a:solidFill>
              </a:rPr>
              <a:t> </a:t>
            </a:r>
            <a:r>
              <a:rPr lang="es-ES" b="1" i="1" dirty="0">
                <a:solidFill>
                  <a:schemeClr val="tx1">
                    <a:lumMod val="95000"/>
                  </a:schemeClr>
                </a:solidFill>
              </a:rPr>
              <a:t>Las actuaciones del proceso y las resoluciones judiciales serán públicas</a:t>
            </a:r>
            <a:r>
              <a:rPr lang="es-ES" b="1" i="1" dirty="0" smtClean="0">
                <a:solidFill>
                  <a:schemeClr val="tx1">
                    <a:lumMod val="95000"/>
                  </a:schemeClr>
                </a:solidFill>
              </a:rPr>
              <a:t>.- La </a:t>
            </a:r>
            <a:r>
              <a:rPr lang="es-ES" b="1" i="1" dirty="0">
                <a:solidFill>
                  <a:schemeClr val="tx1">
                    <a:lumMod val="95000"/>
                  </a:schemeClr>
                </a:solidFill>
              </a:rPr>
              <a:t>publicidad </a:t>
            </a:r>
            <a:r>
              <a:rPr lang="es-ES" b="1" i="1" u="sng" dirty="0">
                <a:solidFill>
                  <a:schemeClr val="tx1">
                    <a:lumMod val="95000"/>
                  </a:schemeClr>
                </a:solidFill>
              </a:rPr>
              <a:t>sólo se limitará </a:t>
            </a:r>
            <a:r>
              <a:rPr lang="es-ES" b="1" i="1" dirty="0">
                <a:solidFill>
                  <a:schemeClr val="tx1">
                    <a:lumMod val="95000"/>
                  </a:schemeClr>
                </a:solidFill>
              </a:rPr>
              <a:t>cuando un </a:t>
            </a:r>
            <a:r>
              <a:rPr lang="es-ES" b="1" i="1" u="sng" dirty="0">
                <a:solidFill>
                  <a:schemeClr val="tx1">
                    <a:lumMod val="95000"/>
                  </a:schemeClr>
                </a:solidFill>
              </a:rPr>
              <a:t>interés justificado de las partes </a:t>
            </a:r>
            <a:r>
              <a:rPr lang="es-ES" b="1" i="1" dirty="0">
                <a:solidFill>
                  <a:schemeClr val="tx1">
                    <a:lumMod val="95000"/>
                  </a:schemeClr>
                </a:solidFill>
              </a:rPr>
              <a:t>o </a:t>
            </a:r>
            <a:r>
              <a:rPr lang="es-ES" b="1" i="1" u="sng" dirty="0">
                <a:solidFill>
                  <a:schemeClr val="tx1">
                    <a:lumMod val="95000"/>
                  </a:schemeClr>
                </a:solidFill>
              </a:rPr>
              <a:t>el orden público </a:t>
            </a:r>
            <a:r>
              <a:rPr lang="es-ES" b="1" i="1" dirty="0">
                <a:solidFill>
                  <a:schemeClr val="tx1">
                    <a:lumMod val="95000"/>
                  </a:schemeClr>
                </a:solidFill>
              </a:rPr>
              <a:t>o </a:t>
            </a:r>
            <a:r>
              <a:rPr lang="es-ES" b="1" i="1" u="sng" dirty="0">
                <a:solidFill>
                  <a:schemeClr val="tx1">
                    <a:lumMod val="95000"/>
                  </a:schemeClr>
                </a:solidFill>
              </a:rPr>
              <a:t>razones de moralidad</a:t>
            </a:r>
            <a:r>
              <a:rPr lang="es-ES" b="1" i="1" dirty="0">
                <a:solidFill>
                  <a:schemeClr val="tx1">
                    <a:lumMod val="95000"/>
                  </a:schemeClr>
                </a:solidFill>
              </a:rPr>
              <a:t>, así lo exijan.-   Toda orden dirigida a limitar la publicidad deberá expresar los </a:t>
            </a:r>
            <a:r>
              <a:rPr lang="es-ES" b="1" i="1" u="sng" dirty="0">
                <a:solidFill>
                  <a:schemeClr val="tx1">
                    <a:lumMod val="95000"/>
                  </a:schemeClr>
                </a:solidFill>
              </a:rPr>
              <a:t>fundamentos</a:t>
            </a:r>
            <a:r>
              <a:rPr lang="es-ES" b="1" i="1" dirty="0">
                <a:solidFill>
                  <a:schemeClr val="tx1">
                    <a:lumMod val="95000"/>
                  </a:schemeClr>
                </a:solidFill>
              </a:rPr>
              <a:t> que abonan la necesidad de la reserva o secreto. Empero, so pretexto de reserva o secreto no puede coartarse la intervención de las partes, sus representantes o letrados, ni decretarse ninguna medida que restrinja la libertad del debate</a:t>
            </a:r>
            <a:r>
              <a:rPr lang="es-ES" dirty="0">
                <a:solidFill>
                  <a:schemeClr val="tx1">
                    <a:lumMod val="95000"/>
                  </a:schemeClr>
                </a:solidFill>
              </a:rPr>
              <a:t>.- </a:t>
            </a:r>
            <a:endParaRPr lang="es-ES" dirty="0" smtClean="0">
              <a:solidFill>
                <a:schemeClr val="tx1">
                  <a:lumMod val="95000"/>
                </a:schemeClr>
              </a:solidFill>
            </a:endParaRPr>
          </a:p>
          <a:p>
            <a:pPr algn="just"/>
            <a:r>
              <a:rPr lang="es-AR" dirty="0" smtClean="0">
                <a:solidFill>
                  <a:schemeClr val="tx1">
                    <a:lumMod val="95000"/>
                  </a:schemeClr>
                </a:solidFill>
              </a:rPr>
              <a:t>Principio general y restricciones previstas.</a:t>
            </a:r>
          </a:p>
          <a:p>
            <a:pPr algn="just"/>
            <a:r>
              <a:rPr lang="es-AR" dirty="0" smtClean="0">
                <a:solidFill>
                  <a:schemeClr val="tx1">
                    <a:lumMod val="95000"/>
                  </a:schemeClr>
                </a:solidFill>
              </a:rPr>
              <a:t>Vinculación con el sistema democrático y el régimen republicano de gobierno.</a:t>
            </a:r>
          </a:p>
          <a:p>
            <a:pPr algn="just"/>
            <a:r>
              <a:rPr lang="es-AR" dirty="0" smtClean="0">
                <a:solidFill>
                  <a:schemeClr val="tx1">
                    <a:lumMod val="95000"/>
                  </a:schemeClr>
                </a:solidFill>
              </a:rPr>
              <a:t>Menores, cuestiones vinculadas al honor, intimidad e imagen de las personas. Historias Clínicas y pericias. Los derechos del paciente vulnerados en sede judicial.</a:t>
            </a:r>
          </a:p>
          <a:p>
            <a:pPr algn="just"/>
            <a:r>
              <a:rPr lang="es-AR" dirty="0" smtClean="0">
                <a:solidFill>
                  <a:schemeClr val="tx1">
                    <a:lumMod val="95000"/>
                  </a:schemeClr>
                </a:solidFill>
              </a:rPr>
              <a:t>Concordancia con el artículo 147 del </a:t>
            </a:r>
            <a:r>
              <a:rPr lang="es-AR" dirty="0" err="1" smtClean="0">
                <a:solidFill>
                  <a:schemeClr val="tx1">
                    <a:lumMod val="95000"/>
                  </a:schemeClr>
                </a:solidFill>
              </a:rPr>
              <a:t>CPC</a:t>
            </a:r>
            <a:r>
              <a:rPr lang="es-AR" dirty="0" smtClean="0">
                <a:solidFill>
                  <a:schemeClr val="tx1">
                    <a:lumMod val="95000"/>
                  </a:schemeClr>
                </a:solidFill>
              </a:rPr>
              <a:t>:  “Consulta: </a:t>
            </a:r>
            <a:r>
              <a:rPr lang="es-AR" i="1" dirty="0" smtClean="0">
                <a:solidFill>
                  <a:schemeClr val="tx1">
                    <a:lumMod val="95000"/>
                  </a:schemeClr>
                </a:solidFill>
              </a:rPr>
              <a:t>Los expedientes permanecerán para en las oficinas para el examen de las partes y</a:t>
            </a:r>
            <a:r>
              <a:rPr lang="es-AR" i="1" u="sng" dirty="0" smtClean="0">
                <a:solidFill>
                  <a:schemeClr val="tx1">
                    <a:lumMod val="95000"/>
                  </a:schemeClr>
                </a:solidFill>
              </a:rPr>
              <a:t> de todos los que tuvieren un interés legítimo en su exhibición</a:t>
            </a:r>
            <a:r>
              <a:rPr lang="es-AR" i="1" dirty="0" smtClean="0">
                <a:solidFill>
                  <a:schemeClr val="tx1">
                    <a:lumMod val="95000"/>
                  </a:schemeClr>
                </a:solidFill>
              </a:rPr>
              <a:t>. El actuario calificará este último extremo y de su resolución podrá reclamarse ante el juez, quien decidirá en última instancia.</a:t>
            </a:r>
          </a:p>
          <a:p>
            <a:pPr algn="just"/>
            <a:r>
              <a:rPr lang="es-AR" i="1" dirty="0" smtClean="0">
                <a:solidFill>
                  <a:schemeClr val="tx1">
                    <a:lumMod val="95000"/>
                  </a:schemeClr>
                </a:solidFill>
              </a:rPr>
              <a:t>Los abogados y matriculados, pueden revisar cualquier expediente, aunque no intervengan en el mismo, salvo que</a:t>
            </a:r>
            <a:r>
              <a:rPr lang="es-AR" i="1" u="sng" dirty="0" smtClean="0">
                <a:solidFill>
                  <a:schemeClr val="tx1">
                    <a:lumMod val="95000"/>
                  </a:schemeClr>
                </a:solidFill>
              </a:rPr>
              <a:t>, en decisión fundada</a:t>
            </a:r>
            <a:r>
              <a:rPr lang="es-AR" i="1" dirty="0" smtClean="0">
                <a:solidFill>
                  <a:schemeClr val="tx1">
                    <a:lumMod val="95000"/>
                  </a:schemeClr>
                </a:solidFill>
              </a:rPr>
              <a:t>, se hubiere ordenado el secreto de las actuaciones”</a:t>
            </a:r>
          </a:p>
          <a:p>
            <a:pPr algn="just"/>
            <a:r>
              <a:rPr lang="es-AR" i="1" dirty="0">
                <a:solidFill>
                  <a:schemeClr val="tx1">
                    <a:lumMod val="95000"/>
                  </a:schemeClr>
                </a:solidFill>
              </a:rPr>
              <a:t> </a:t>
            </a:r>
            <a:r>
              <a:rPr lang="es-AR" i="1" dirty="0" smtClean="0">
                <a:solidFill>
                  <a:schemeClr val="tx1">
                    <a:lumMod val="95000"/>
                  </a:schemeClr>
                </a:solidFill>
              </a:rPr>
              <a:t>El principio de publicidad el expediente electrónico, el Sistema Integral de Gestión Judicial.  Dificultades y desafíos.</a:t>
            </a:r>
            <a:endParaRPr lang="es-AR" i="1" dirty="0">
              <a:solidFill>
                <a:schemeClr val="tx1">
                  <a:lumMod val="95000"/>
                </a:schemeClr>
              </a:solidFill>
            </a:endParaRPr>
          </a:p>
          <a:p>
            <a:pPr algn="just"/>
            <a:endParaRPr lang="es-AR" i="1" dirty="0" smtClean="0">
              <a:solidFill>
                <a:schemeClr val="tx1">
                  <a:lumMod val="95000"/>
                </a:schemeClr>
              </a:solidFill>
            </a:endParaRPr>
          </a:p>
          <a:p>
            <a:pPr algn="just"/>
            <a:endParaRPr lang="es-ES" dirty="0"/>
          </a:p>
        </p:txBody>
      </p:sp>
    </p:spTree>
    <p:extLst>
      <p:ext uri="{BB962C8B-B14F-4D97-AF65-F5344CB8AC3E}">
        <p14:creationId xmlns:p14="http://schemas.microsoft.com/office/powerpoint/2010/main" val="98437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177422"/>
            <a:ext cx="8534400" cy="6482686"/>
          </a:xfrm>
        </p:spPr>
        <p:txBody>
          <a:bodyPr>
            <a:normAutofit lnSpcReduction="10000"/>
          </a:bodyPr>
          <a:lstStyle/>
          <a:p>
            <a:pPr algn="just"/>
            <a:r>
              <a:rPr lang="es-ES" dirty="0">
                <a:solidFill>
                  <a:schemeClr val="tx1">
                    <a:lumMod val="95000"/>
                  </a:schemeClr>
                </a:solidFill>
              </a:rPr>
              <a:t>Artículo 8.- PRINCIPIO DE </a:t>
            </a:r>
            <a:r>
              <a:rPr lang="es-ES" b="1" dirty="0">
                <a:solidFill>
                  <a:schemeClr val="tx1">
                    <a:lumMod val="95000"/>
                  </a:schemeClr>
                </a:solidFill>
              </a:rPr>
              <a:t>PROBIDAD.</a:t>
            </a:r>
            <a:r>
              <a:rPr lang="es-ES" dirty="0">
                <a:solidFill>
                  <a:schemeClr val="tx1">
                    <a:lumMod val="95000"/>
                  </a:schemeClr>
                </a:solidFill>
              </a:rPr>
              <a:t>- Los que intervienen en el proceso tienen el deber de ser veraces y proceder de buena fe.-   El órgano jurisdiccional </a:t>
            </a:r>
            <a:r>
              <a:rPr lang="es-ES" b="1" u="sng" dirty="0">
                <a:solidFill>
                  <a:schemeClr val="tx1">
                    <a:lumMod val="95000"/>
                  </a:schemeClr>
                </a:solidFill>
              </a:rPr>
              <a:t>a petición de parte o de oficio</a:t>
            </a:r>
            <a:r>
              <a:rPr lang="es-ES" dirty="0">
                <a:solidFill>
                  <a:schemeClr val="tx1">
                    <a:lumMod val="95000"/>
                  </a:schemeClr>
                </a:solidFill>
              </a:rPr>
              <a:t>, está </a:t>
            </a:r>
            <a:r>
              <a:rPr lang="es-ES" b="1" dirty="0">
                <a:solidFill>
                  <a:schemeClr val="tx1">
                    <a:lumMod val="95000"/>
                  </a:schemeClr>
                </a:solidFill>
              </a:rPr>
              <a:t>obligado</a:t>
            </a:r>
            <a:r>
              <a:rPr lang="es-ES" dirty="0">
                <a:solidFill>
                  <a:schemeClr val="tx1">
                    <a:lumMod val="95000"/>
                  </a:schemeClr>
                </a:solidFill>
              </a:rPr>
              <a:t> a adoptar las medidas legales tendientes a </a:t>
            </a:r>
            <a:r>
              <a:rPr lang="es-ES" b="1" u="sng" dirty="0">
                <a:solidFill>
                  <a:schemeClr val="tx1">
                    <a:lumMod val="95000"/>
                  </a:schemeClr>
                </a:solidFill>
              </a:rPr>
              <a:t>prevenir o condenar </a:t>
            </a:r>
            <a:r>
              <a:rPr lang="es-ES" dirty="0">
                <a:solidFill>
                  <a:schemeClr val="tx1">
                    <a:lumMod val="95000"/>
                  </a:schemeClr>
                </a:solidFill>
              </a:rPr>
              <a:t>las faltas a la lealtad y probidad en el debate.-   Sólo excepcionalmente no se aplicará sanción al que no cumpliere con este deber, cuando </a:t>
            </a:r>
            <a:r>
              <a:rPr lang="es-ES" u="sng" dirty="0">
                <a:solidFill>
                  <a:schemeClr val="tx1">
                    <a:lumMod val="95000"/>
                  </a:schemeClr>
                </a:solidFill>
              </a:rPr>
              <a:t>un estado de necesidad justifique la infracción en resguardo de supremos intereses</a:t>
            </a:r>
            <a:r>
              <a:rPr lang="es-ES" dirty="0" smtClean="0">
                <a:solidFill>
                  <a:schemeClr val="tx1">
                    <a:lumMod val="95000"/>
                  </a:schemeClr>
                </a:solidFill>
              </a:rPr>
              <a:t>.” (vida, salud, libertad, honor, según nota).</a:t>
            </a:r>
          </a:p>
          <a:p>
            <a:pPr algn="just"/>
            <a:r>
              <a:rPr lang="es-AR" dirty="0" smtClean="0">
                <a:solidFill>
                  <a:schemeClr val="tx1">
                    <a:lumMod val="95000"/>
                  </a:schemeClr>
                </a:solidFill>
              </a:rPr>
              <a:t>Probo: honrado, rectitud de ánimo, integridad en el obrar, vinculado a la motivación de fondo más que a las formas (de las que se ocupa el principio de bueno orden). Se merita, por lo general, en la sentencia de fondo. Ejemplo (negación del vínculo laboral y argumentación y presentación de documental incompatible con el desconocimiento).</a:t>
            </a:r>
          </a:p>
          <a:p>
            <a:pPr algn="just"/>
            <a:r>
              <a:rPr lang="es-AR" dirty="0" smtClean="0">
                <a:solidFill>
                  <a:schemeClr val="tx1">
                    <a:lumMod val="95000"/>
                  </a:schemeClr>
                </a:solidFill>
              </a:rPr>
              <a:t>Todos los que intervienen el proceso.</a:t>
            </a:r>
          </a:p>
          <a:p>
            <a:pPr algn="just"/>
            <a:r>
              <a:rPr lang="es-AR" dirty="0" smtClean="0">
                <a:solidFill>
                  <a:schemeClr val="tx1">
                    <a:lumMod val="95000"/>
                  </a:schemeClr>
                </a:solidFill>
              </a:rPr>
              <a:t>Tensión entre la potestad correctiva y el Derecho de Defensa.</a:t>
            </a:r>
          </a:p>
          <a:p>
            <a:pPr algn="just"/>
            <a:r>
              <a:rPr lang="es-AR" dirty="0" smtClean="0">
                <a:solidFill>
                  <a:schemeClr val="tx1">
                    <a:lumMod val="95000"/>
                  </a:schemeClr>
                </a:solidFill>
              </a:rPr>
              <a:t>Concordancia con el artículo 50 (obligación de los abogados de colaborar con veracidad y buena fe en el esclarecimiento de la verdad). No es angelismo.</a:t>
            </a:r>
            <a:endParaRPr lang="es-ES" dirty="0">
              <a:solidFill>
                <a:schemeClr val="tx1">
                  <a:lumMod val="95000"/>
                </a:schemeClr>
              </a:solidFill>
            </a:endParaRPr>
          </a:p>
        </p:txBody>
      </p:sp>
    </p:spTree>
    <p:extLst>
      <p:ext uri="{BB962C8B-B14F-4D97-AF65-F5344CB8AC3E}">
        <p14:creationId xmlns:p14="http://schemas.microsoft.com/office/powerpoint/2010/main" val="4165168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1570" y="1009934"/>
            <a:ext cx="8427042" cy="5622878"/>
          </a:xfrm>
        </p:spPr>
        <p:txBody>
          <a:bodyPr>
            <a:normAutofit fontScale="92500" lnSpcReduction="10000"/>
          </a:bodyPr>
          <a:lstStyle/>
          <a:p>
            <a:pPr algn="just"/>
            <a:r>
              <a:rPr lang="es-ES" dirty="0">
                <a:solidFill>
                  <a:schemeClr val="tx1">
                    <a:lumMod val="95000"/>
                  </a:schemeClr>
                </a:solidFill>
              </a:rPr>
              <a:t>Artículo 9.- </a:t>
            </a:r>
            <a:r>
              <a:rPr lang="es-ES" b="1" u="sng" dirty="0">
                <a:solidFill>
                  <a:schemeClr val="tx1">
                    <a:lumMod val="95000"/>
                  </a:schemeClr>
                </a:solidFill>
              </a:rPr>
              <a:t>BUEN ORDEN</a:t>
            </a:r>
            <a:r>
              <a:rPr lang="es-ES" dirty="0">
                <a:solidFill>
                  <a:schemeClr val="tx1">
                    <a:lumMod val="95000"/>
                  </a:schemeClr>
                </a:solidFill>
              </a:rPr>
              <a:t>.- </a:t>
            </a:r>
            <a:r>
              <a:rPr lang="es-ES" b="1" u="sng" dirty="0">
                <a:solidFill>
                  <a:schemeClr val="tx1">
                    <a:lumMod val="95000"/>
                  </a:schemeClr>
                </a:solidFill>
              </a:rPr>
              <a:t>Todos</a:t>
            </a:r>
            <a:r>
              <a:rPr lang="es-ES" dirty="0">
                <a:solidFill>
                  <a:schemeClr val="tx1">
                    <a:lumMod val="95000"/>
                  </a:schemeClr>
                </a:solidFill>
              </a:rPr>
              <a:t> los que intervienen en el proceso</a:t>
            </a:r>
            <a:r>
              <a:rPr lang="es-ES" u="sng" dirty="0">
                <a:solidFill>
                  <a:schemeClr val="tx1">
                    <a:lumMod val="95000"/>
                  </a:schemeClr>
                </a:solidFill>
              </a:rPr>
              <a:t>, </a:t>
            </a:r>
            <a:r>
              <a:rPr lang="es-ES" b="1" i="1" u="sng" dirty="0">
                <a:solidFill>
                  <a:schemeClr val="tx1">
                    <a:lumMod val="95000"/>
                  </a:schemeClr>
                </a:solidFill>
              </a:rPr>
              <a:t>cualquiera sea su carácter</a:t>
            </a:r>
            <a:r>
              <a:rPr lang="es-ES" dirty="0">
                <a:solidFill>
                  <a:schemeClr val="tx1">
                    <a:lumMod val="95000"/>
                  </a:schemeClr>
                </a:solidFill>
              </a:rPr>
              <a:t>, lo harán con una </a:t>
            </a:r>
            <a:r>
              <a:rPr lang="es-ES" b="1" i="1" u="sng" dirty="0">
                <a:solidFill>
                  <a:schemeClr val="tx1">
                    <a:lumMod val="95000"/>
                  </a:schemeClr>
                </a:solidFill>
              </a:rPr>
              <a:t>mesura y dignidad en el estilo</a:t>
            </a:r>
            <a:r>
              <a:rPr lang="es-ES" dirty="0">
                <a:solidFill>
                  <a:schemeClr val="tx1">
                    <a:lumMod val="95000"/>
                  </a:schemeClr>
                </a:solidFill>
              </a:rPr>
              <a:t>, guardándose mutuamente respeto y consideración.-   Las personas que cometan </a:t>
            </a:r>
            <a:r>
              <a:rPr lang="es-ES" b="1" i="1" u="sng" dirty="0">
                <a:solidFill>
                  <a:schemeClr val="tx1">
                    <a:lumMod val="95000"/>
                  </a:schemeClr>
                </a:solidFill>
              </a:rPr>
              <a:t>hechos que de algún modo afecten el buen orden de los procesos</a:t>
            </a:r>
            <a:r>
              <a:rPr lang="es-ES" u="sng" dirty="0">
                <a:solidFill>
                  <a:schemeClr val="tx1">
                    <a:lumMod val="95000"/>
                  </a:schemeClr>
                </a:solidFill>
              </a:rPr>
              <a:t> </a:t>
            </a:r>
            <a:r>
              <a:rPr lang="es-ES" dirty="0">
                <a:solidFill>
                  <a:schemeClr val="tx1">
                    <a:lumMod val="95000"/>
                  </a:schemeClr>
                </a:solidFill>
              </a:rPr>
              <a:t>o la majestad de la justicia, serán penadas disciplinariamente</a:t>
            </a:r>
            <a:r>
              <a:rPr lang="es-ES" dirty="0" smtClean="0">
                <a:solidFill>
                  <a:schemeClr val="tx1">
                    <a:lumMod val="95000"/>
                  </a:schemeClr>
                </a:solidFill>
              </a:rPr>
              <a:t>.-</a:t>
            </a:r>
          </a:p>
          <a:p>
            <a:pPr algn="just"/>
            <a:r>
              <a:rPr lang="es-ES" dirty="0" smtClean="0">
                <a:solidFill>
                  <a:schemeClr val="tx1">
                    <a:lumMod val="95000"/>
                  </a:schemeClr>
                </a:solidFill>
              </a:rPr>
              <a:t>Articulación con el artículo 15 de la </a:t>
            </a:r>
            <a:r>
              <a:rPr lang="es-ES" dirty="0" err="1" smtClean="0">
                <a:solidFill>
                  <a:schemeClr val="tx1">
                    <a:lumMod val="95000"/>
                  </a:schemeClr>
                </a:solidFill>
              </a:rPr>
              <a:t>LOPJ</a:t>
            </a:r>
            <a:r>
              <a:rPr lang="es-ES" dirty="0" smtClean="0">
                <a:solidFill>
                  <a:schemeClr val="tx1">
                    <a:lumMod val="95000"/>
                  </a:schemeClr>
                </a:solidFill>
              </a:rPr>
              <a:t> (</a:t>
            </a:r>
            <a:r>
              <a:rPr lang="es-ES" dirty="0">
                <a:solidFill>
                  <a:schemeClr val="tx1">
                    <a:lumMod val="95000"/>
                  </a:schemeClr>
                </a:solidFill>
              </a:rPr>
              <a:t>4055): “PRINCIPIOS - Los que intervienen en el proceso tienen el deber de ser veraces y de proceder con lealtad, probidad y buena fe. Abogados y procuradores deberán prestar colaboración al órgano judicial para el esclarecimiento de los hechos.- Los cuerpos colegiados y los jueces deben velar para que las actividades jurisdiccionales se desarrollen en un ambiente de orden, respeto, decoro y moralidad; y reprimirán todas las     </a:t>
            </a:r>
            <a:r>
              <a:rPr lang="es-ES" dirty="0" smtClean="0">
                <a:solidFill>
                  <a:schemeClr val="tx1">
                    <a:lumMod val="95000"/>
                  </a:schemeClr>
                </a:solidFill>
              </a:rPr>
              <a:t>infracciones </a:t>
            </a:r>
            <a:r>
              <a:rPr lang="es-ES" dirty="0">
                <a:solidFill>
                  <a:schemeClr val="tx1">
                    <a:lumMod val="95000"/>
                  </a:schemeClr>
                </a:solidFill>
              </a:rPr>
              <a:t>en que incurran los abogados, escribanos, procuradores, </a:t>
            </a:r>
            <a:r>
              <a:rPr lang="es-ES" dirty="0" smtClean="0">
                <a:solidFill>
                  <a:schemeClr val="tx1">
                    <a:lumMod val="95000"/>
                  </a:schemeClr>
                </a:solidFill>
              </a:rPr>
              <a:t>secretarios y demás empleados o particulares, en las audiencias, en los escritos presentados</a:t>
            </a:r>
            <a:r>
              <a:rPr lang="es-ES" dirty="0">
                <a:solidFill>
                  <a:schemeClr val="tx1">
                    <a:lumMod val="95000"/>
                  </a:schemeClr>
                </a:solidFill>
              </a:rPr>
              <a:t>, dentro del recinto del tribunal o del lugar </a:t>
            </a:r>
            <a:r>
              <a:rPr lang="es-ES" dirty="0" smtClean="0">
                <a:solidFill>
                  <a:schemeClr val="tx1">
                    <a:lumMod val="95000"/>
                  </a:schemeClr>
                </a:solidFill>
              </a:rPr>
              <a:t>donde </a:t>
            </a:r>
            <a:r>
              <a:rPr lang="es-ES" dirty="0">
                <a:solidFill>
                  <a:schemeClr val="tx1">
                    <a:lumMod val="95000"/>
                  </a:schemeClr>
                </a:solidFill>
              </a:rPr>
              <a:t>se hubieren constituido. Sin perjuicio de las normas prescriptas en otros ordenamientos, a los infractores se les aplicarán las sanciones: que se establecen en la presente </a:t>
            </a:r>
            <a:r>
              <a:rPr lang="es-ES" dirty="0" smtClean="0">
                <a:solidFill>
                  <a:schemeClr val="tx1">
                    <a:lumMod val="95000"/>
                  </a:schemeClr>
                </a:solidFill>
              </a:rPr>
              <a:t>ley”</a:t>
            </a:r>
          </a:p>
          <a:p>
            <a:pPr algn="just"/>
            <a:endParaRPr lang="es-AR" dirty="0" smtClean="0">
              <a:solidFill>
                <a:schemeClr val="tx1">
                  <a:lumMod val="95000"/>
                </a:schemeClr>
              </a:solidFill>
            </a:endParaRPr>
          </a:p>
          <a:p>
            <a:pPr marL="0" indent="0" algn="just">
              <a:buNone/>
            </a:pPr>
            <a:endParaRPr lang="es-AR" dirty="0">
              <a:solidFill>
                <a:schemeClr val="tx1">
                  <a:lumMod val="95000"/>
                </a:schemeClr>
              </a:solidFill>
            </a:endParaRPr>
          </a:p>
        </p:txBody>
      </p:sp>
    </p:spTree>
    <p:extLst>
      <p:ext uri="{BB962C8B-B14F-4D97-AF65-F5344CB8AC3E}">
        <p14:creationId xmlns:p14="http://schemas.microsoft.com/office/powerpoint/2010/main" val="36401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AR" dirty="0" smtClean="0"/>
              <a:t>Dice el Legislador que no se impone a litigante una humillante debilidad, quien puede expresar la verdad con vehemencia y por dura que sea; pero debe hacerlo de manera decorosa, sin ofensas. De la ironía y el sarcasmo como recurso. Límites difusos.</a:t>
            </a:r>
          </a:p>
          <a:p>
            <a:r>
              <a:rPr lang="es-AR" dirty="0" smtClean="0"/>
              <a:t>Respecto recíproco. Falacia “tu </a:t>
            </a:r>
            <a:r>
              <a:rPr lang="es-AR" dirty="0" err="1" smtClean="0"/>
              <a:t>quoque</a:t>
            </a:r>
            <a:r>
              <a:rPr lang="es-AR" dirty="0" smtClean="0"/>
              <a:t>”</a:t>
            </a:r>
          </a:p>
          <a:p>
            <a:endParaRPr lang="es-ES" dirty="0"/>
          </a:p>
        </p:txBody>
      </p:sp>
    </p:spTree>
    <p:extLst>
      <p:ext uri="{BB962C8B-B14F-4D97-AF65-F5344CB8AC3E}">
        <p14:creationId xmlns:p14="http://schemas.microsoft.com/office/powerpoint/2010/main" val="2428142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7922" y="685800"/>
            <a:ext cx="8440690" cy="5482988"/>
          </a:xfrm>
        </p:spPr>
        <p:txBody>
          <a:bodyPr>
            <a:normAutofit fontScale="85000" lnSpcReduction="10000"/>
          </a:bodyPr>
          <a:lstStyle/>
          <a:p>
            <a:pPr algn="just"/>
            <a:r>
              <a:rPr lang="es-ES" dirty="0">
                <a:solidFill>
                  <a:schemeClr val="tx1">
                    <a:lumMod val="95000"/>
                  </a:schemeClr>
                </a:solidFill>
              </a:rPr>
              <a:t>Artículo 10.- PRINCIPIO DE </a:t>
            </a:r>
            <a:r>
              <a:rPr lang="es-ES" b="1" u="sng" dirty="0" smtClean="0">
                <a:solidFill>
                  <a:schemeClr val="tx1">
                    <a:lumMod val="95000"/>
                  </a:schemeClr>
                </a:solidFill>
              </a:rPr>
              <a:t>ECONOMÍA</a:t>
            </a:r>
            <a:r>
              <a:rPr lang="es-ES" dirty="0" smtClean="0">
                <a:solidFill>
                  <a:schemeClr val="tx1">
                    <a:lumMod val="95000"/>
                  </a:schemeClr>
                </a:solidFill>
              </a:rPr>
              <a:t>.- </a:t>
            </a:r>
            <a:r>
              <a:rPr lang="es-ES" dirty="0">
                <a:solidFill>
                  <a:schemeClr val="tx1">
                    <a:lumMod val="95000"/>
                  </a:schemeClr>
                </a:solidFill>
              </a:rPr>
              <a:t>Tanto el juez como los órganos auxiliares de la jurisdicción tomarán las medidas necesarias para lograr la mayor economía en la realización del proceso.-   </a:t>
            </a:r>
            <a:r>
              <a:rPr lang="es-ES" b="1" i="1" u="sng" dirty="0">
                <a:solidFill>
                  <a:schemeClr val="tx1">
                    <a:lumMod val="95000"/>
                  </a:schemeClr>
                </a:solidFill>
              </a:rPr>
              <a:t>Los que exijan que se efectúen trámites manifiestamente inútiles a la práctica de diligencias innecesarias</a:t>
            </a:r>
            <a:r>
              <a:rPr lang="es-ES" sz="2400" b="1" i="1" u="sng" dirty="0">
                <a:solidFill>
                  <a:schemeClr val="tx1">
                    <a:lumMod val="95000"/>
                  </a:schemeClr>
                </a:solidFill>
              </a:rPr>
              <a:t>, cometen falta grave</a:t>
            </a:r>
            <a:r>
              <a:rPr lang="es-ES" dirty="0">
                <a:solidFill>
                  <a:schemeClr val="tx1">
                    <a:lumMod val="95000"/>
                  </a:schemeClr>
                </a:solidFill>
              </a:rPr>
              <a:t>.- </a:t>
            </a:r>
            <a:endParaRPr lang="es-ES" dirty="0" smtClean="0">
              <a:solidFill>
                <a:schemeClr val="tx1">
                  <a:lumMod val="95000"/>
                </a:schemeClr>
              </a:solidFill>
            </a:endParaRPr>
          </a:p>
          <a:p>
            <a:pPr algn="just"/>
            <a:r>
              <a:rPr lang="es-AR" dirty="0" smtClean="0">
                <a:solidFill>
                  <a:schemeClr val="tx1">
                    <a:lumMod val="95000"/>
                  </a:schemeClr>
                </a:solidFill>
              </a:rPr>
              <a:t>Comprende tanto al juez como a los funcionarios (Secretarios y Ministerio Público).</a:t>
            </a:r>
          </a:p>
          <a:p>
            <a:pPr algn="just"/>
            <a:r>
              <a:rPr lang="es-AR" dirty="0" smtClean="0">
                <a:solidFill>
                  <a:schemeClr val="tx1">
                    <a:lumMod val="95000"/>
                  </a:schemeClr>
                </a:solidFill>
              </a:rPr>
              <a:t>Resulta imprescindible concentrar y escalonar el despacho de los escritos. Proveer todo junto, proveer para que se cumpla sucesivamente.</a:t>
            </a:r>
          </a:p>
          <a:p>
            <a:pPr algn="just"/>
            <a:r>
              <a:rPr lang="es-AR" dirty="0" smtClean="0">
                <a:solidFill>
                  <a:schemeClr val="tx1">
                    <a:lumMod val="95000"/>
                  </a:schemeClr>
                </a:solidFill>
              </a:rPr>
              <a:t>Cuidado con el segundo párrafo y los “previos”.</a:t>
            </a:r>
          </a:p>
          <a:p>
            <a:pPr algn="just"/>
            <a:r>
              <a:rPr lang="es-AR" dirty="0" smtClean="0">
                <a:solidFill>
                  <a:schemeClr val="tx1">
                    <a:lumMod val="95000"/>
                  </a:schemeClr>
                </a:solidFill>
              </a:rPr>
              <a:t>Concordancia con el artículo 43 del </a:t>
            </a:r>
            <a:r>
              <a:rPr lang="es-AR" dirty="0" err="1" smtClean="0">
                <a:solidFill>
                  <a:schemeClr val="tx1">
                    <a:lumMod val="95000"/>
                  </a:schemeClr>
                </a:solidFill>
              </a:rPr>
              <a:t>C.P.C</a:t>
            </a:r>
            <a:r>
              <a:rPr lang="es-AR" dirty="0" smtClean="0">
                <a:solidFill>
                  <a:schemeClr val="tx1">
                    <a:lumMod val="95000"/>
                  </a:schemeClr>
                </a:solidFill>
              </a:rPr>
              <a:t>. Límites.</a:t>
            </a:r>
          </a:p>
          <a:p>
            <a:pPr algn="just"/>
            <a:r>
              <a:rPr lang="es-AR" dirty="0" smtClean="0">
                <a:solidFill>
                  <a:schemeClr val="tx1">
                    <a:lumMod val="95000"/>
                  </a:schemeClr>
                </a:solidFill>
              </a:rPr>
              <a:t>Tramitación lo más rápida y económica posible. Economía de gastos y esfuerzos.</a:t>
            </a:r>
          </a:p>
          <a:p>
            <a:pPr algn="just"/>
            <a:r>
              <a:rPr lang="es-AR" dirty="0" smtClean="0">
                <a:solidFill>
                  <a:schemeClr val="tx1">
                    <a:lumMod val="95000"/>
                  </a:schemeClr>
                </a:solidFill>
              </a:rPr>
              <a:t>Ver, en la nota las graves descalificaciones para los que no cumplen con el principio y las sanciones que se propician.</a:t>
            </a:r>
          </a:p>
          <a:p>
            <a:pPr algn="just"/>
            <a:r>
              <a:rPr lang="es-AR" dirty="0" smtClean="0">
                <a:solidFill>
                  <a:schemeClr val="tx1">
                    <a:lumMod val="95000"/>
                  </a:schemeClr>
                </a:solidFill>
              </a:rPr>
              <a:t>Falta grave (artículo 171, inciso 9) de la Constitución de la Provincia).</a:t>
            </a:r>
          </a:p>
          <a:p>
            <a:pPr marL="0" indent="0" algn="just">
              <a:buNone/>
            </a:pPr>
            <a:endParaRPr lang="es-ES" dirty="0">
              <a:solidFill>
                <a:schemeClr val="tx1">
                  <a:lumMod val="95000"/>
                </a:schemeClr>
              </a:solidFill>
            </a:endParaRPr>
          </a:p>
        </p:txBody>
      </p:sp>
    </p:spTree>
    <p:extLst>
      <p:ext uri="{BB962C8B-B14F-4D97-AF65-F5344CB8AC3E}">
        <p14:creationId xmlns:p14="http://schemas.microsoft.com/office/powerpoint/2010/main" val="1953120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1091820"/>
            <a:ext cx="8534400" cy="5766179"/>
          </a:xfrm>
        </p:spPr>
        <p:txBody>
          <a:bodyPr>
            <a:normAutofit fontScale="92500" lnSpcReduction="20000"/>
          </a:bodyPr>
          <a:lstStyle/>
          <a:p>
            <a:pPr algn="just"/>
            <a:endParaRPr lang="es-AR" dirty="0" smtClean="0"/>
          </a:p>
          <a:p>
            <a:pPr algn="just"/>
            <a:r>
              <a:rPr lang="es-AR" dirty="0" smtClean="0">
                <a:solidFill>
                  <a:schemeClr val="tx1"/>
                </a:solidFill>
              </a:rPr>
              <a:t>Concordancia con el artículo 12 “</a:t>
            </a:r>
            <a:r>
              <a:rPr lang="es-AR" u="sng" dirty="0" smtClean="0">
                <a:solidFill>
                  <a:schemeClr val="tx1"/>
                </a:solidFill>
              </a:rPr>
              <a:t>Concentración</a:t>
            </a:r>
            <a:r>
              <a:rPr lang="es-AR" dirty="0" smtClean="0">
                <a:solidFill>
                  <a:schemeClr val="tx1"/>
                </a:solidFill>
              </a:rPr>
              <a:t>: Los actos procesales cometidos a los órganos de la jurisdicción deberán realizarse sin demora, tratando de abreviar los plazos y concentrar en un mismo acto o audiencia todas las diligencias que sea menester realizar”</a:t>
            </a:r>
            <a:endParaRPr lang="es-AR" dirty="0">
              <a:solidFill>
                <a:schemeClr val="tx1"/>
              </a:solidFill>
            </a:endParaRPr>
          </a:p>
          <a:p>
            <a:pPr algn="just"/>
            <a:endParaRPr lang="es-AR" dirty="0" smtClean="0"/>
          </a:p>
          <a:p>
            <a:pPr algn="just"/>
            <a:r>
              <a:rPr lang="es-AR" b="1" u="sng" dirty="0" smtClean="0">
                <a:solidFill>
                  <a:schemeClr val="tx1"/>
                </a:solidFill>
              </a:rPr>
              <a:t>NORMAS QUE SON PRINCIPIOS O EXPRESIÓN DE LOS MISMOS POR SU ALCANCE Y FINALIDAD.</a:t>
            </a:r>
          </a:p>
          <a:p>
            <a:pPr algn="just"/>
            <a:endParaRPr lang="es-AR" b="1" u="sng" dirty="0">
              <a:solidFill>
                <a:schemeClr val="tx1"/>
              </a:solidFill>
            </a:endParaRPr>
          </a:p>
          <a:p>
            <a:pPr algn="just"/>
            <a:r>
              <a:rPr lang="es-ES" dirty="0">
                <a:solidFill>
                  <a:schemeClr val="tx1"/>
                </a:solidFill>
              </a:rPr>
              <a:t>Artículo 13.-  </a:t>
            </a:r>
            <a:r>
              <a:rPr lang="es-ES" b="1" u="sng" dirty="0" smtClean="0">
                <a:solidFill>
                  <a:schemeClr val="tx1"/>
                </a:solidFill>
              </a:rPr>
              <a:t>INMEDIACIÓN</a:t>
            </a:r>
            <a:r>
              <a:rPr lang="es-ES" dirty="0" smtClean="0">
                <a:solidFill>
                  <a:schemeClr val="tx1"/>
                </a:solidFill>
              </a:rPr>
              <a:t>.-  </a:t>
            </a:r>
            <a:r>
              <a:rPr lang="es-ES" dirty="0">
                <a:solidFill>
                  <a:schemeClr val="tx1"/>
                </a:solidFill>
              </a:rPr>
              <a:t>El juez tiene la </a:t>
            </a:r>
            <a:r>
              <a:rPr lang="es-ES" u="sng" dirty="0">
                <a:solidFill>
                  <a:schemeClr val="tx1"/>
                </a:solidFill>
              </a:rPr>
              <a:t>obligación </a:t>
            </a:r>
            <a:r>
              <a:rPr lang="es-ES" dirty="0">
                <a:solidFill>
                  <a:schemeClr val="tx1"/>
                </a:solidFill>
              </a:rPr>
              <a:t>de </a:t>
            </a:r>
            <a:r>
              <a:rPr lang="es-ES" u="sng" dirty="0">
                <a:solidFill>
                  <a:schemeClr val="tx1"/>
                </a:solidFill>
              </a:rPr>
              <a:t>asistir y dirigir personalmente las audiencias</a:t>
            </a:r>
            <a:r>
              <a:rPr lang="es-ES" dirty="0">
                <a:solidFill>
                  <a:schemeClr val="tx1"/>
                </a:solidFill>
              </a:rPr>
              <a:t>, </a:t>
            </a:r>
            <a:r>
              <a:rPr lang="es-ES" b="1" dirty="0">
                <a:solidFill>
                  <a:schemeClr val="tx1"/>
                </a:solidFill>
              </a:rPr>
              <a:t>bajo pena de nulidad</a:t>
            </a:r>
            <a:r>
              <a:rPr lang="es-ES" dirty="0">
                <a:solidFill>
                  <a:schemeClr val="tx1"/>
                </a:solidFill>
              </a:rPr>
              <a:t>.-   Únicamente en los procesos voluntarios podrá comisionarse al actuario la recepción de pruebas</a:t>
            </a:r>
            <a:r>
              <a:rPr lang="es-ES" dirty="0" smtClean="0">
                <a:solidFill>
                  <a:schemeClr val="tx1"/>
                </a:solidFill>
              </a:rPr>
              <a:t>.-</a:t>
            </a:r>
          </a:p>
          <a:p>
            <a:pPr algn="just"/>
            <a:r>
              <a:rPr lang="es-AR" dirty="0" smtClean="0">
                <a:solidFill>
                  <a:schemeClr val="tx1"/>
                </a:solidFill>
              </a:rPr>
              <a:t>Anteproyecto de reforma al Código Procesal Civil. Registro Fílmico Digital. Proceso por audiencias.</a:t>
            </a:r>
          </a:p>
          <a:p>
            <a:pPr algn="just"/>
            <a:r>
              <a:rPr lang="es-AR" dirty="0" smtClean="0">
                <a:solidFill>
                  <a:schemeClr val="tx1"/>
                </a:solidFill>
              </a:rPr>
              <a:t>Inmediación y discurso referido. La transcripción literal y la ficción literaria. Los pliegos y la modificación de los mismos por el  juez.</a:t>
            </a:r>
            <a:endParaRPr lang="es-ES" dirty="0" smtClean="0">
              <a:solidFill>
                <a:schemeClr val="tx1"/>
              </a:solidFill>
            </a:endParaRPr>
          </a:p>
          <a:p>
            <a:pPr algn="just"/>
            <a:endParaRPr lang="es-AR" dirty="0">
              <a:solidFill>
                <a:schemeClr val="tx1"/>
              </a:solidFill>
            </a:endParaRPr>
          </a:p>
          <a:p>
            <a:pPr algn="just"/>
            <a:endParaRPr lang="es-AR" b="1" u="sng" dirty="0">
              <a:solidFill>
                <a:schemeClr val="tx1"/>
              </a:solidFill>
            </a:endParaRPr>
          </a:p>
          <a:p>
            <a:pPr algn="just"/>
            <a:endParaRPr lang="es-AR" b="1" u="sng" dirty="0" smtClean="0">
              <a:solidFill>
                <a:schemeClr val="tx1"/>
              </a:solidFill>
            </a:endParaRPr>
          </a:p>
          <a:p>
            <a:pPr algn="just"/>
            <a:endParaRPr lang="es-ES" dirty="0"/>
          </a:p>
        </p:txBody>
      </p:sp>
    </p:spTree>
    <p:extLst>
      <p:ext uri="{BB962C8B-B14F-4D97-AF65-F5344CB8AC3E}">
        <p14:creationId xmlns:p14="http://schemas.microsoft.com/office/powerpoint/2010/main" val="2395933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685800"/>
            <a:ext cx="8534400" cy="5878773"/>
          </a:xfrm>
        </p:spPr>
        <p:txBody>
          <a:bodyPr>
            <a:normAutofit fontScale="92500" lnSpcReduction="10000"/>
          </a:bodyPr>
          <a:lstStyle/>
          <a:p>
            <a:pPr marL="0" indent="0" algn="just">
              <a:buNone/>
            </a:pPr>
            <a:r>
              <a:rPr lang="es-AR" b="1" u="sng" dirty="0" smtClean="0">
                <a:solidFill>
                  <a:schemeClr val="tx1"/>
                </a:solidFill>
              </a:rPr>
              <a:t> SANEAMIENTO</a:t>
            </a:r>
            <a:r>
              <a:rPr lang="es-AR" dirty="0" smtClean="0"/>
              <a:t>: </a:t>
            </a:r>
            <a:r>
              <a:rPr lang="es-ES" dirty="0" smtClean="0">
                <a:solidFill>
                  <a:schemeClr val="tx1"/>
                </a:solidFill>
              </a:rPr>
              <a:t>Artículo </a:t>
            </a:r>
            <a:r>
              <a:rPr lang="es-ES" dirty="0">
                <a:solidFill>
                  <a:schemeClr val="tx1"/>
                </a:solidFill>
              </a:rPr>
              <a:t>14.-  </a:t>
            </a:r>
            <a:r>
              <a:rPr lang="es-ES" b="1" dirty="0" smtClean="0">
                <a:solidFill>
                  <a:schemeClr val="tx1"/>
                </a:solidFill>
              </a:rPr>
              <a:t>Medidas </a:t>
            </a:r>
            <a:r>
              <a:rPr lang="es-ES" b="1" dirty="0" err="1" smtClean="0">
                <a:solidFill>
                  <a:schemeClr val="tx1"/>
                </a:solidFill>
              </a:rPr>
              <a:t>Saneadoras</a:t>
            </a:r>
            <a:r>
              <a:rPr lang="es-ES" dirty="0" smtClean="0">
                <a:solidFill>
                  <a:schemeClr val="tx1"/>
                </a:solidFill>
              </a:rPr>
              <a:t>.-  </a:t>
            </a:r>
            <a:r>
              <a:rPr lang="es-ES" b="1" i="1" dirty="0">
                <a:solidFill>
                  <a:schemeClr val="tx1"/>
                </a:solidFill>
              </a:rPr>
              <a:t>El juez</a:t>
            </a:r>
            <a:r>
              <a:rPr lang="es-ES" i="1" dirty="0">
                <a:solidFill>
                  <a:schemeClr val="tx1"/>
                </a:solidFill>
              </a:rPr>
              <a:t>, antes de dar trámite a cualquier petición, señalará los defectos u omisiones, ordenando se subsanen en un plazo perentorio. Si la resolución no se cumple, la petición se tendrá por no presentada.-   Procede disponer de oficio toda diligencia que fuere necesaria para evitar nulidades.-   Cuando determinadas circunstancias demostraren que las partes se sirven del proceso para realizar un acto simulado o conseguir un fin prohibido por la ley, corresponde dictar decisión que obste a esos </a:t>
            </a:r>
            <a:r>
              <a:rPr lang="es-ES" i="1" dirty="0" smtClean="0">
                <a:solidFill>
                  <a:schemeClr val="tx1"/>
                </a:solidFill>
              </a:rPr>
              <a:t>objetivos.</a:t>
            </a:r>
          </a:p>
          <a:p>
            <a:pPr marL="0" indent="0" algn="just">
              <a:buNone/>
            </a:pPr>
            <a:r>
              <a:rPr lang="es-AR" dirty="0" smtClean="0">
                <a:solidFill>
                  <a:schemeClr val="tx1"/>
                </a:solidFill>
              </a:rPr>
              <a:t>¿Sólo el juez? Concordancia con el inciso  </a:t>
            </a:r>
            <a:r>
              <a:rPr lang="es-ES" dirty="0" smtClean="0">
                <a:solidFill>
                  <a:schemeClr val="tx1"/>
                </a:solidFill>
              </a:rPr>
              <a:t>3 del artículo 125 de la </a:t>
            </a:r>
            <a:r>
              <a:rPr lang="es-ES" dirty="0" err="1" smtClean="0">
                <a:solidFill>
                  <a:schemeClr val="tx1"/>
                </a:solidFill>
              </a:rPr>
              <a:t>LOPJ</a:t>
            </a:r>
            <a:r>
              <a:rPr lang="es-ES" dirty="0" smtClean="0">
                <a:solidFill>
                  <a:schemeClr val="tx1"/>
                </a:solidFill>
              </a:rPr>
              <a:t> (4055) </a:t>
            </a:r>
            <a:r>
              <a:rPr lang="es-ES" u="sng" dirty="0" smtClean="0">
                <a:solidFill>
                  <a:schemeClr val="tx1"/>
                </a:solidFill>
              </a:rPr>
              <a:t>Es obligación de los Secretarios</a:t>
            </a:r>
            <a:r>
              <a:rPr lang="es-ES" dirty="0" smtClean="0">
                <a:solidFill>
                  <a:schemeClr val="tx1"/>
                </a:solidFill>
              </a:rPr>
              <a:t>: Poner </a:t>
            </a:r>
            <a:r>
              <a:rPr lang="es-ES" dirty="0">
                <a:solidFill>
                  <a:schemeClr val="tx1"/>
                </a:solidFill>
              </a:rPr>
              <a:t>a despacho en la fecha de su presentación los documentos y escritos, </a:t>
            </a:r>
            <a:r>
              <a:rPr lang="es-ES" b="1" u="sng" dirty="0">
                <a:solidFill>
                  <a:schemeClr val="tx1"/>
                </a:solidFill>
              </a:rPr>
              <a:t>debiendo redactar o dictar, en su caso, las providencias de trámite</a:t>
            </a:r>
            <a:r>
              <a:rPr lang="es-ES" dirty="0" smtClean="0">
                <a:solidFill>
                  <a:schemeClr val="tx1"/>
                </a:solidFill>
              </a:rPr>
              <a:t>;</a:t>
            </a:r>
          </a:p>
          <a:p>
            <a:pPr marL="0" indent="0" algn="just">
              <a:buNone/>
            </a:pPr>
            <a:r>
              <a:rPr lang="es-AR" b="1" u="sng" dirty="0" smtClean="0">
                <a:solidFill>
                  <a:schemeClr val="tx1"/>
                </a:solidFill>
              </a:rPr>
              <a:t>EVENTUALIDAD. </a:t>
            </a:r>
            <a:r>
              <a:rPr lang="es-AR" dirty="0" smtClean="0">
                <a:solidFill>
                  <a:schemeClr val="tx1"/>
                </a:solidFill>
              </a:rPr>
              <a:t>Artículo 51 del </a:t>
            </a:r>
            <a:r>
              <a:rPr lang="es-AR" dirty="0" err="1" smtClean="0">
                <a:solidFill>
                  <a:schemeClr val="tx1"/>
                </a:solidFill>
              </a:rPr>
              <a:t>CPC</a:t>
            </a:r>
            <a:r>
              <a:rPr lang="es-AR" dirty="0" smtClean="0">
                <a:solidFill>
                  <a:schemeClr val="tx1"/>
                </a:solidFill>
              </a:rPr>
              <a:t>: </a:t>
            </a:r>
            <a:r>
              <a:rPr lang="es-ES" b="1" u="sng" dirty="0" smtClean="0">
                <a:solidFill>
                  <a:schemeClr val="tx1"/>
                </a:solidFill>
              </a:rPr>
              <a:t>Salvo </a:t>
            </a:r>
            <a:r>
              <a:rPr lang="es-ES" b="1" u="sng" dirty="0">
                <a:solidFill>
                  <a:schemeClr val="tx1"/>
                </a:solidFill>
              </a:rPr>
              <a:t>disposición en contrario</a:t>
            </a:r>
            <a:r>
              <a:rPr lang="es-ES" dirty="0">
                <a:solidFill>
                  <a:schemeClr val="tx1"/>
                </a:solidFill>
              </a:rPr>
              <a:t>, las partes están en la obligación de hacer valer o aportar en cada oportunidad, </a:t>
            </a:r>
            <a:r>
              <a:rPr lang="es-ES" b="1" u="sng" dirty="0">
                <a:solidFill>
                  <a:schemeClr val="tx1"/>
                </a:solidFill>
              </a:rPr>
              <a:t>conjuntamente y de una sola vez</a:t>
            </a:r>
            <a:r>
              <a:rPr lang="es-ES" dirty="0">
                <a:solidFill>
                  <a:schemeClr val="tx1"/>
                </a:solidFill>
              </a:rPr>
              <a:t>, todos los medios de ataque y defensa de que tuvieren conocimiento o se encuentre a su alcance.  Si no lo hicieren, </a:t>
            </a:r>
            <a:r>
              <a:rPr lang="es-ES" b="1" dirty="0">
                <a:solidFill>
                  <a:schemeClr val="tx1"/>
                </a:solidFill>
              </a:rPr>
              <a:t>se tendrá por renunciado el derecho que se ejercitó</a:t>
            </a:r>
            <a:r>
              <a:rPr lang="es-ES" dirty="0">
                <a:solidFill>
                  <a:schemeClr val="tx1"/>
                </a:solidFill>
              </a:rPr>
              <a:t>, correspondiendo desestimar toda petición que se pudo formular con anterioridad</a:t>
            </a:r>
            <a:r>
              <a:rPr lang="es-ES" dirty="0" smtClean="0">
                <a:solidFill>
                  <a:schemeClr val="tx1"/>
                </a:solidFill>
              </a:rPr>
              <a:t>.” Preclusión, diferencias entre la parte y el juez por sus facultades de investigación.</a:t>
            </a:r>
            <a:endParaRPr lang="es-ES" dirty="0">
              <a:solidFill>
                <a:schemeClr val="tx1"/>
              </a:solidFill>
            </a:endParaRPr>
          </a:p>
        </p:txBody>
      </p:sp>
    </p:spTree>
    <p:extLst>
      <p:ext uri="{BB962C8B-B14F-4D97-AF65-F5344CB8AC3E}">
        <p14:creationId xmlns:p14="http://schemas.microsoft.com/office/powerpoint/2010/main" val="2257078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43112" y="1765300"/>
            <a:ext cx="8534400" cy="3615267"/>
          </a:xfrm>
        </p:spPr>
        <p:txBody>
          <a:bodyPr>
            <a:normAutofit fontScale="92500"/>
          </a:bodyPr>
          <a:lstStyle/>
          <a:p>
            <a:pPr algn="ctr"/>
            <a:r>
              <a:rPr lang="es-AR" sz="2400" b="1" dirty="0" smtClean="0">
                <a:solidFill>
                  <a:schemeClr val="tx1">
                    <a:lumMod val="95000"/>
                  </a:schemeClr>
                </a:solidFill>
              </a:rPr>
              <a:t>PRINCIPIOS Y REGLAS PROCESALES. CONCEPTO</a:t>
            </a:r>
          </a:p>
          <a:p>
            <a:pPr algn="ctr"/>
            <a:r>
              <a:rPr lang="es-AR" sz="2400" b="1" dirty="0" smtClean="0">
                <a:solidFill>
                  <a:schemeClr val="tx1">
                    <a:lumMod val="95000"/>
                  </a:schemeClr>
                </a:solidFill>
              </a:rPr>
              <a:t>FUENTE CONSTITUCIONAL DE LOS PRINCIPIOS PROCESALES (ARTÍCULO 171 DE LA CONSTITUCIÓN DE LA PROVINCIA)</a:t>
            </a:r>
          </a:p>
          <a:p>
            <a:pPr marL="0" indent="0" algn="ctr">
              <a:buNone/>
            </a:pPr>
            <a:r>
              <a:rPr lang="es-AR" sz="2400" b="1" u="sng" dirty="0" smtClean="0">
                <a:solidFill>
                  <a:schemeClr val="tx1">
                    <a:lumMod val="95000"/>
                  </a:schemeClr>
                </a:solidFill>
              </a:rPr>
              <a:t>FUNCIÓN DE LOS PRINCIPIOS</a:t>
            </a:r>
          </a:p>
          <a:p>
            <a:pPr algn="ctr"/>
            <a:r>
              <a:rPr lang="es-AR" sz="2400" b="1" dirty="0" smtClean="0">
                <a:solidFill>
                  <a:schemeClr val="tx1">
                    <a:lumMod val="95000"/>
                  </a:schemeClr>
                </a:solidFill>
              </a:rPr>
              <a:t>FUNCIÓN INSPIRADORA.</a:t>
            </a:r>
          </a:p>
          <a:p>
            <a:pPr lvl="1" algn="ctr"/>
            <a:r>
              <a:rPr lang="es-AR" sz="2400" b="1" dirty="0" smtClean="0">
                <a:solidFill>
                  <a:schemeClr val="tx1">
                    <a:lumMod val="95000"/>
                  </a:schemeClr>
                </a:solidFill>
              </a:rPr>
              <a:t>DE INTERPRETACIÓN (asignación de sentido y asignación de valor)</a:t>
            </a:r>
          </a:p>
          <a:p>
            <a:pPr lvl="1" algn="ctr"/>
            <a:r>
              <a:rPr lang="es-AR" sz="2400" b="1" dirty="0" smtClean="0">
                <a:solidFill>
                  <a:schemeClr val="tx1">
                    <a:lumMod val="95000"/>
                  </a:schemeClr>
                </a:solidFill>
              </a:rPr>
              <a:t>INTEGRADORA</a:t>
            </a:r>
          </a:p>
          <a:p>
            <a:pPr lvl="2" algn="just"/>
            <a:endParaRPr lang="es-ES" dirty="0">
              <a:solidFill>
                <a:schemeClr val="tx1">
                  <a:lumMod val="95000"/>
                </a:schemeClr>
              </a:solidFill>
            </a:endParaRPr>
          </a:p>
        </p:txBody>
      </p:sp>
    </p:spTree>
    <p:extLst>
      <p:ext uri="{BB962C8B-B14F-4D97-AF65-F5344CB8AC3E}">
        <p14:creationId xmlns:p14="http://schemas.microsoft.com/office/powerpoint/2010/main" val="2607966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685800"/>
            <a:ext cx="8534400" cy="5308599"/>
          </a:xfrm>
        </p:spPr>
        <p:txBody>
          <a:bodyPr/>
          <a:lstStyle/>
          <a:p>
            <a:endParaRPr lang="es-ES"/>
          </a:p>
        </p:txBody>
      </p:sp>
      <p:sp>
        <p:nvSpPr>
          <p:cNvPr id="4" name="Rectángulo 3"/>
          <p:cNvSpPr/>
          <p:nvPr/>
        </p:nvSpPr>
        <p:spPr>
          <a:xfrm>
            <a:off x="684212" y="685800"/>
            <a:ext cx="8459788" cy="5355312"/>
          </a:xfrm>
          <a:prstGeom prst="rect">
            <a:avLst/>
          </a:prstGeom>
        </p:spPr>
        <p:txBody>
          <a:bodyPr wrap="square">
            <a:spAutoFit/>
          </a:bodyPr>
          <a:lstStyle/>
          <a:p>
            <a:pPr algn="just"/>
            <a:r>
              <a:rPr lang="es-ES" b="1" dirty="0"/>
              <a:t>Artículo 1.- PRINCIPIO DE INICIATIVA.- </a:t>
            </a:r>
            <a:r>
              <a:rPr lang="es-ES" b="1" i="1" dirty="0"/>
              <a:t>La iniciación del proceso incumbe a las partes. El órgano jurisdiccional lo promoverá de oficio sólo cuando la ley lo ordene. Para interponer la acción o contestarla, es necesario tener un interés legítimo, económico o moral. Puede demandarse la declaración sobre la existencia o inexistencia de un hecho o de un derecho. </a:t>
            </a:r>
            <a:endParaRPr lang="es-ES" b="1" i="1" dirty="0" smtClean="0"/>
          </a:p>
          <a:p>
            <a:pPr algn="just"/>
            <a:endParaRPr lang="es-AR" b="1" dirty="0"/>
          </a:p>
          <a:p>
            <a:pPr algn="just"/>
            <a:r>
              <a:rPr lang="es-AR" b="1" dirty="0" smtClean="0"/>
              <a:t>Participa del principio dispositivo.</a:t>
            </a:r>
          </a:p>
          <a:p>
            <a:pPr algn="just"/>
            <a:endParaRPr lang="es-AR" b="1" dirty="0" smtClean="0"/>
          </a:p>
          <a:p>
            <a:pPr algn="just"/>
            <a:r>
              <a:rPr lang="es-AR" b="1" dirty="0" smtClean="0"/>
              <a:t>Concordancias con los artículos 430, 421 y 432 del </a:t>
            </a:r>
            <a:r>
              <a:rPr lang="es-AR" b="1" dirty="0" err="1" smtClean="0"/>
              <a:t>C.P.C</a:t>
            </a:r>
            <a:r>
              <a:rPr lang="es-AR" b="1" dirty="0" smtClean="0"/>
              <a:t>. (actuación de oficio en del juez competente para entender en los autos sucesorios en el caso de muerte “solitaria” o en morada ajena de persona sin herederos presentes o herederos menores de edad).</a:t>
            </a:r>
          </a:p>
          <a:p>
            <a:pPr algn="just"/>
            <a:endParaRPr lang="es-AR" b="1" dirty="0"/>
          </a:p>
          <a:p>
            <a:pPr algn="just"/>
            <a:r>
              <a:rPr lang="es-AR" b="1" dirty="0" smtClean="0"/>
              <a:t>Tipos de intereses contemplados. Concordancia con el pedido de intervención voluntaria por un tercero excluyente o coadyuvante (artículo 75 a 78 del </a:t>
            </a:r>
            <a:r>
              <a:rPr lang="es-AR" b="1" dirty="0" err="1" smtClean="0"/>
              <a:t>CPC</a:t>
            </a:r>
            <a:r>
              <a:rPr lang="es-AR" b="1" dirty="0" smtClean="0"/>
              <a:t>) e intervención obligada (artículo 79 del </a:t>
            </a:r>
            <a:r>
              <a:rPr lang="es-AR" b="1" dirty="0" err="1" smtClean="0"/>
              <a:t>CPC</a:t>
            </a:r>
            <a:r>
              <a:rPr lang="es-AR" b="1" dirty="0" smtClean="0"/>
              <a:t>)</a:t>
            </a:r>
          </a:p>
          <a:p>
            <a:pPr algn="just"/>
            <a:endParaRPr lang="es-AR" b="1" dirty="0"/>
          </a:p>
          <a:p>
            <a:pPr algn="just"/>
            <a:r>
              <a:rPr lang="es-AR" b="1" dirty="0" smtClean="0"/>
              <a:t>Acción declarativa de certeza o </a:t>
            </a:r>
            <a:r>
              <a:rPr lang="es-AR" b="1" i="1" dirty="0" err="1" smtClean="0"/>
              <a:t>mere</a:t>
            </a:r>
            <a:r>
              <a:rPr lang="es-AR" b="1" i="1" dirty="0" smtClean="0"/>
              <a:t> declarativa</a:t>
            </a:r>
            <a:r>
              <a:rPr lang="es-AR" b="1" dirty="0" smtClean="0"/>
              <a:t> </a:t>
            </a:r>
            <a:endParaRPr lang="es-ES" b="1" dirty="0"/>
          </a:p>
        </p:txBody>
      </p:sp>
    </p:spTree>
    <p:extLst>
      <p:ext uri="{BB962C8B-B14F-4D97-AF65-F5344CB8AC3E}">
        <p14:creationId xmlns:p14="http://schemas.microsoft.com/office/powerpoint/2010/main" val="2674594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457200"/>
            <a:ext cx="8534400" cy="6235700"/>
          </a:xfrm>
        </p:spPr>
        <p:txBody>
          <a:bodyPr>
            <a:normAutofit/>
          </a:bodyPr>
          <a:lstStyle/>
          <a:p>
            <a:pPr algn="just"/>
            <a:r>
              <a:rPr lang="es-AR" b="1" dirty="0" smtClean="0">
                <a:solidFill>
                  <a:schemeClr val="tx1">
                    <a:lumMod val="95000"/>
                  </a:schemeClr>
                </a:solidFill>
              </a:rPr>
              <a:t>Querella entre el principio dispositivo y las potestades inquisitivas del juez para el establecimiento de la verdad jurídica objetiva (artículo 15 del </a:t>
            </a:r>
            <a:r>
              <a:rPr lang="es-AR" b="1" dirty="0" err="1" smtClean="0">
                <a:solidFill>
                  <a:schemeClr val="tx1">
                    <a:lumMod val="95000"/>
                  </a:schemeClr>
                </a:solidFill>
              </a:rPr>
              <a:t>C.P.C</a:t>
            </a:r>
            <a:r>
              <a:rPr lang="es-AR" b="1" dirty="0" smtClean="0">
                <a:solidFill>
                  <a:schemeClr val="tx1">
                    <a:lumMod val="95000"/>
                  </a:schemeClr>
                </a:solidFill>
              </a:rPr>
              <a:t>.)</a:t>
            </a:r>
          </a:p>
          <a:p>
            <a:pPr algn="just"/>
            <a:endParaRPr lang="es-AR" b="1" dirty="0" smtClean="0">
              <a:solidFill>
                <a:schemeClr val="tx1">
                  <a:lumMod val="95000"/>
                </a:schemeClr>
              </a:solidFill>
            </a:endParaRPr>
          </a:p>
          <a:p>
            <a:pPr algn="just"/>
            <a:r>
              <a:rPr lang="es-AR" b="1" dirty="0" smtClean="0">
                <a:solidFill>
                  <a:schemeClr val="tx1">
                    <a:lumMod val="95000"/>
                  </a:schemeClr>
                </a:solidFill>
              </a:rPr>
              <a:t>Tensión entre las potestades de investigación del órgano jurisdiccional y la igualdad de las partes.</a:t>
            </a:r>
          </a:p>
          <a:p>
            <a:pPr algn="just"/>
            <a:endParaRPr lang="es-AR" b="1" dirty="0" smtClean="0">
              <a:solidFill>
                <a:schemeClr val="tx1">
                  <a:lumMod val="95000"/>
                </a:schemeClr>
              </a:solidFill>
            </a:endParaRPr>
          </a:p>
          <a:p>
            <a:pPr algn="just"/>
            <a:r>
              <a:rPr lang="es-AR" b="1" dirty="0" smtClean="0">
                <a:solidFill>
                  <a:schemeClr val="tx1">
                    <a:lumMod val="95000"/>
                  </a:schemeClr>
                </a:solidFill>
              </a:rPr>
              <a:t>Calificación de la relación jurídico sustancial (artículo 17 del </a:t>
            </a:r>
            <a:r>
              <a:rPr lang="es-AR" b="1" dirty="0" err="1" smtClean="0">
                <a:solidFill>
                  <a:schemeClr val="tx1">
                    <a:lumMod val="95000"/>
                  </a:schemeClr>
                </a:solidFill>
              </a:rPr>
              <a:t>C.P.C</a:t>
            </a:r>
            <a:r>
              <a:rPr lang="es-AR" b="1" dirty="0" smtClean="0">
                <a:solidFill>
                  <a:schemeClr val="tx1">
                    <a:lumMod val="95000"/>
                  </a:schemeClr>
                </a:solidFill>
              </a:rPr>
              <a:t>.). Límites. Mutación del objeto del proceso por el juez, (fallos ultra y extra </a:t>
            </a:r>
            <a:r>
              <a:rPr lang="es-AR" b="1" dirty="0" err="1" smtClean="0">
                <a:solidFill>
                  <a:schemeClr val="tx1">
                    <a:lumMod val="95000"/>
                  </a:schemeClr>
                </a:solidFill>
              </a:rPr>
              <a:t>petita</a:t>
            </a:r>
            <a:r>
              <a:rPr lang="es-AR" b="1" dirty="0" smtClean="0">
                <a:solidFill>
                  <a:schemeClr val="tx1">
                    <a:lumMod val="95000"/>
                  </a:schemeClr>
                </a:solidFill>
              </a:rPr>
              <a:t>). </a:t>
            </a:r>
            <a:r>
              <a:rPr lang="es-AR" b="1" dirty="0" err="1" smtClean="0">
                <a:solidFill>
                  <a:schemeClr val="tx1">
                    <a:lumMod val="95000"/>
                  </a:schemeClr>
                </a:solidFill>
              </a:rPr>
              <a:t>Inconmovilidad</a:t>
            </a:r>
            <a:r>
              <a:rPr lang="es-AR" b="1" dirty="0" smtClean="0">
                <a:solidFill>
                  <a:schemeClr val="tx1">
                    <a:lumMod val="95000"/>
                  </a:schemeClr>
                </a:solidFill>
              </a:rPr>
              <a:t> de la plataforma fáctica.</a:t>
            </a:r>
          </a:p>
          <a:p>
            <a:pPr algn="just"/>
            <a:endParaRPr lang="es-AR" b="1" dirty="0" smtClean="0">
              <a:solidFill>
                <a:schemeClr val="tx1">
                  <a:lumMod val="95000"/>
                </a:schemeClr>
              </a:solidFill>
            </a:endParaRPr>
          </a:p>
          <a:p>
            <a:pPr algn="just"/>
            <a:r>
              <a:rPr lang="es-AR" b="1" dirty="0" smtClean="0">
                <a:solidFill>
                  <a:schemeClr val="tx1">
                    <a:lumMod val="95000"/>
                  </a:schemeClr>
                </a:solidFill>
              </a:rPr>
              <a:t>La regla sigue siendo que “el interés es la medida de las acciones”. Referencia a la alusión de la nota del artículo a la tutela preventiva del daño.</a:t>
            </a:r>
          </a:p>
          <a:p>
            <a:pPr algn="just"/>
            <a:endParaRPr lang="es-ES" b="1" dirty="0">
              <a:solidFill>
                <a:schemeClr val="tx1">
                  <a:lumMod val="95000"/>
                </a:schemeClr>
              </a:solidFill>
            </a:endParaRPr>
          </a:p>
        </p:txBody>
      </p:sp>
    </p:spTree>
    <p:extLst>
      <p:ext uri="{BB962C8B-B14F-4D97-AF65-F5344CB8AC3E}">
        <p14:creationId xmlns:p14="http://schemas.microsoft.com/office/powerpoint/2010/main" val="2719096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9124" y="6858000"/>
            <a:ext cx="8534400" cy="1507067"/>
          </a:xfrm>
        </p:spPr>
        <p:txBody>
          <a:bodyPr/>
          <a:lstStyle/>
          <a:p>
            <a:endParaRPr lang="es-ES" dirty="0"/>
          </a:p>
        </p:txBody>
      </p:sp>
      <p:sp>
        <p:nvSpPr>
          <p:cNvPr id="3" name="Marcador de contenido 2"/>
          <p:cNvSpPr>
            <a:spLocks noGrp="1"/>
          </p:cNvSpPr>
          <p:nvPr>
            <p:ph idx="1"/>
          </p:nvPr>
        </p:nvSpPr>
        <p:spPr>
          <a:xfrm>
            <a:off x="1077912" y="1511300"/>
            <a:ext cx="8534400" cy="3615267"/>
          </a:xfrm>
        </p:spPr>
        <p:txBody>
          <a:bodyPr>
            <a:noAutofit/>
          </a:bodyPr>
          <a:lstStyle/>
          <a:p>
            <a:pPr algn="just"/>
            <a:r>
              <a:rPr lang="es-ES" b="1" dirty="0" smtClean="0">
                <a:solidFill>
                  <a:schemeClr val="tx1">
                    <a:lumMod val="95000"/>
                  </a:schemeClr>
                </a:solidFill>
              </a:rPr>
              <a:t>Artículo </a:t>
            </a:r>
            <a:r>
              <a:rPr lang="es-ES" b="1" dirty="0">
                <a:solidFill>
                  <a:schemeClr val="tx1">
                    <a:lumMod val="95000"/>
                  </a:schemeClr>
                </a:solidFill>
              </a:rPr>
              <a:t>2</a:t>
            </a:r>
            <a:r>
              <a:rPr lang="es-ES" b="1" dirty="0" smtClean="0">
                <a:solidFill>
                  <a:schemeClr val="tx1">
                    <a:lumMod val="95000"/>
                  </a:schemeClr>
                </a:solidFill>
              </a:rPr>
              <a:t>.- PRINCIPIO DE DIRECCIÓN.- </a:t>
            </a:r>
            <a:r>
              <a:rPr lang="es-ES" b="1" i="1" dirty="0" smtClean="0">
                <a:solidFill>
                  <a:schemeClr val="tx1">
                    <a:lumMod val="95000"/>
                  </a:schemeClr>
                </a:solidFill>
              </a:rPr>
              <a:t>La dirección del proceso está confiada al órgano jurisdiccional, el que la ejercerá de acuerdo con las disposiciones de éste Código y principios fundamentales que informan su ordenamiento</a:t>
            </a:r>
          </a:p>
          <a:p>
            <a:pPr algn="just"/>
            <a:endParaRPr lang="es-AR" b="1" dirty="0" smtClean="0">
              <a:solidFill>
                <a:schemeClr val="tx1">
                  <a:lumMod val="95000"/>
                </a:schemeClr>
              </a:solidFill>
            </a:endParaRPr>
          </a:p>
          <a:p>
            <a:pPr algn="just"/>
            <a:endParaRPr lang="es-AR" b="1" dirty="0" smtClean="0">
              <a:solidFill>
                <a:schemeClr val="tx1">
                  <a:lumMod val="95000"/>
                </a:schemeClr>
              </a:solidFill>
            </a:endParaRPr>
          </a:p>
          <a:p>
            <a:pPr algn="just"/>
            <a:r>
              <a:rPr lang="es-AR" b="1" dirty="0" smtClean="0">
                <a:solidFill>
                  <a:schemeClr val="tx1">
                    <a:lumMod val="95000"/>
                  </a:schemeClr>
                </a:solidFill>
              </a:rPr>
              <a:t>Sesgo publicista “a las partes les importa tener la razón, al órgano jurisdiccional le debe importar darle la razón a quien la tiene”</a:t>
            </a:r>
          </a:p>
          <a:p>
            <a:pPr algn="just"/>
            <a:endParaRPr lang="es-AR" b="1" dirty="0" smtClean="0">
              <a:solidFill>
                <a:schemeClr val="tx1">
                  <a:lumMod val="95000"/>
                </a:schemeClr>
              </a:solidFill>
            </a:endParaRPr>
          </a:p>
          <a:p>
            <a:pPr algn="just"/>
            <a:endParaRPr lang="es-AR" b="1" dirty="0">
              <a:solidFill>
                <a:schemeClr val="tx1">
                  <a:lumMod val="95000"/>
                </a:schemeClr>
              </a:solidFill>
            </a:endParaRPr>
          </a:p>
          <a:p>
            <a:pPr algn="just"/>
            <a:r>
              <a:rPr lang="es-AR" b="1" dirty="0" smtClean="0">
                <a:solidFill>
                  <a:schemeClr val="tx1">
                    <a:lumMod val="95000"/>
                  </a:schemeClr>
                </a:solidFill>
              </a:rPr>
              <a:t>Intereses en juego en un proceso: interés particular/interés público.  Inter partes y supra partes. El juez compone el litigio y pacifica. El juez no es un espectador impasible o impotente (</a:t>
            </a:r>
            <a:r>
              <a:rPr lang="es-AR" b="1" dirty="0" err="1" smtClean="0">
                <a:solidFill>
                  <a:schemeClr val="tx1">
                    <a:lumMod val="95000"/>
                  </a:schemeClr>
                </a:solidFill>
              </a:rPr>
              <a:t>Calamandrei</a:t>
            </a:r>
            <a:r>
              <a:rPr lang="es-AR" b="1" dirty="0" smtClean="0">
                <a:solidFill>
                  <a:schemeClr val="tx1">
                    <a:lumMod val="95000"/>
                  </a:schemeClr>
                </a:solidFill>
              </a:rPr>
              <a:t>, en la nota).</a:t>
            </a:r>
            <a:endParaRPr lang="es-ES" b="1" dirty="0"/>
          </a:p>
        </p:txBody>
      </p:sp>
    </p:spTree>
    <p:extLst>
      <p:ext uri="{BB962C8B-B14F-4D97-AF65-F5344CB8AC3E}">
        <p14:creationId xmlns:p14="http://schemas.microsoft.com/office/powerpoint/2010/main" val="3938364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6417732"/>
            <a:ext cx="8534400" cy="1507067"/>
          </a:xfrm>
        </p:spPr>
        <p:txBody>
          <a:bodyPr/>
          <a:lstStyle/>
          <a:p>
            <a:endParaRPr lang="es-ES"/>
          </a:p>
        </p:txBody>
      </p:sp>
      <p:sp>
        <p:nvSpPr>
          <p:cNvPr id="3" name="Marcador de contenido 2"/>
          <p:cNvSpPr>
            <a:spLocks noGrp="1"/>
          </p:cNvSpPr>
          <p:nvPr>
            <p:ph idx="1"/>
          </p:nvPr>
        </p:nvSpPr>
        <p:spPr>
          <a:xfrm>
            <a:off x="684212" y="0"/>
            <a:ext cx="8534400" cy="6172200"/>
          </a:xfrm>
        </p:spPr>
        <p:txBody>
          <a:bodyPr>
            <a:normAutofit/>
          </a:bodyPr>
          <a:lstStyle/>
          <a:p>
            <a:pPr algn="just"/>
            <a:r>
              <a:rPr lang="es-ES" dirty="0">
                <a:solidFill>
                  <a:schemeClr val="tx1"/>
                </a:solidFill>
              </a:rPr>
              <a:t>Artículo 3.- PRINCIPIO DE </a:t>
            </a:r>
            <a:r>
              <a:rPr lang="es-ES" b="1" dirty="0">
                <a:solidFill>
                  <a:schemeClr val="tx1"/>
                </a:solidFill>
              </a:rPr>
              <a:t>IMPULSO PROCESAL</a:t>
            </a:r>
            <a:r>
              <a:rPr lang="es-ES" dirty="0">
                <a:solidFill>
                  <a:schemeClr val="tx1"/>
                </a:solidFill>
              </a:rPr>
              <a:t>.- </a:t>
            </a:r>
            <a:r>
              <a:rPr lang="es-ES" b="1" i="1" dirty="0">
                <a:solidFill>
                  <a:schemeClr val="tx1"/>
                </a:solidFill>
              </a:rPr>
              <a:t>Promovido el proceso, el órgano jurisdiccional, tomará las medidas tendientes a evitar su paralización, salvo que un texto especial de la ley disponga que el impulso corresponde a las </a:t>
            </a:r>
            <a:r>
              <a:rPr lang="es-ES" b="1" i="1" dirty="0" smtClean="0">
                <a:solidFill>
                  <a:schemeClr val="tx1"/>
                </a:solidFill>
              </a:rPr>
              <a:t>partes.</a:t>
            </a:r>
          </a:p>
          <a:p>
            <a:pPr algn="just"/>
            <a:r>
              <a:rPr lang="es-AR" dirty="0" smtClean="0">
                <a:solidFill>
                  <a:schemeClr val="tx1"/>
                </a:solidFill>
              </a:rPr>
              <a:t>¿Y el principio dispositivo?</a:t>
            </a:r>
          </a:p>
          <a:p>
            <a:pPr algn="just"/>
            <a:r>
              <a:rPr lang="es-AR" dirty="0" smtClean="0">
                <a:solidFill>
                  <a:schemeClr val="tx1"/>
                </a:solidFill>
              </a:rPr>
              <a:t>¿Cómo debe conjugarse este principio, previsto también por la Constitución de la Provincia, con el instituto de la caducidad de la instancia (artículo 200 del </a:t>
            </a:r>
            <a:r>
              <a:rPr lang="es-AR" dirty="0" err="1" smtClean="0">
                <a:solidFill>
                  <a:schemeClr val="tx1"/>
                </a:solidFill>
              </a:rPr>
              <a:t>C.P.C</a:t>
            </a:r>
            <a:r>
              <a:rPr lang="es-AR" dirty="0" smtClean="0">
                <a:solidFill>
                  <a:schemeClr val="tx1"/>
                </a:solidFill>
              </a:rPr>
              <a:t>.)? Las cargas procesales. La “obligación” de urgir la prueba (artículo 309 del </a:t>
            </a:r>
            <a:r>
              <a:rPr lang="es-AR" dirty="0" err="1" smtClean="0">
                <a:solidFill>
                  <a:schemeClr val="tx1"/>
                </a:solidFill>
              </a:rPr>
              <a:t>C.P.C</a:t>
            </a:r>
            <a:r>
              <a:rPr lang="es-AR" dirty="0" smtClean="0">
                <a:solidFill>
                  <a:schemeClr val="tx1"/>
                </a:solidFill>
              </a:rPr>
              <a:t>.)  </a:t>
            </a:r>
          </a:p>
          <a:p>
            <a:pPr algn="just"/>
            <a:r>
              <a:rPr lang="es-AR" dirty="0" smtClean="0">
                <a:solidFill>
                  <a:schemeClr val="tx1"/>
                </a:solidFill>
              </a:rPr>
              <a:t>Concordancia con el artículo 178 </a:t>
            </a:r>
            <a:r>
              <a:rPr lang="es-AR" dirty="0" err="1" smtClean="0">
                <a:solidFill>
                  <a:schemeClr val="tx1"/>
                </a:solidFill>
              </a:rPr>
              <a:t>CPC</a:t>
            </a:r>
            <a:r>
              <a:rPr lang="es-AR" dirty="0" smtClean="0">
                <a:solidFill>
                  <a:schemeClr val="tx1"/>
                </a:solidFill>
              </a:rPr>
              <a:t>, sobre traslados y vistas.</a:t>
            </a:r>
          </a:p>
          <a:p>
            <a:pPr algn="just"/>
            <a:r>
              <a:rPr lang="es-AR" dirty="0" smtClean="0">
                <a:solidFill>
                  <a:schemeClr val="tx1"/>
                </a:solidFill>
              </a:rPr>
              <a:t>Articulación con el artículo 187 del </a:t>
            </a:r>
            <a:r>
              <a:rPr lang="es-AR" dirty="0" err="1" smtClean="0">
                <a:solidFill>
                  <a:schemeClr val="tx1"/>
                </a:solidFill>
              </a:rPr>
              <a:t>C.P.C</a:t>
            </a:r>
            <a:r>
              <a:rPr lang="es-AR" dirty="0" smtClean="0">
                <a:solidFill>
                  <a:schemeClr val="tx1"/>
                </a:solidFill>
              </a:rPr>
              <a:t>.  sobre perentoriedad e </a:t>
            </a:r>
            <a:r>
              <a:rPr lang="es-AR" dirty="0" err="1" smtClean="0">
                <a:solidFill>
                  <a:schemeClr val="tx1"/>
                </a:solidFill>
              </a:rPr>
              <a:t>improrrogabilidad</a:t>
            </a:r>
            <a:r>
              <a:rPr lang="es-AR" dirty="0" smtClean="0">
                <a:solidFill>
                  <a:schemeClr val="tx1"/>
                </a:solidFill>
              </a:rPr>
              <a:t> de los plazos procesales.</a:t>
            </a:r>
          </a:p>
          <a:p>
            <a:pPr algn="just"/>
            <a:r>
              <a:rPr lang="es-AR" dirty="0" smtClean="0">
                <a:solidFill>
                  <a:schemeClr val="tx1"/>
                </a:solidFill>
              </a:rPr>
              <a:t>Articulación con el artículo 191 del </a:t>
            </a:r>
            <a:r>
              <a:rPr lang="es-AR" dirty="0" err="1" smtClean="0">
                <a:solidFill>
                  <a:schemeClr val="tx1"/>
                </a:solidFill>
              </a:rPr>
              <a:t>CPC</a:t>
            </a:r>
            <a:r>
              <a:rPr lang="es-AR" dirty="0" smtClean="0">
                <a:solidFill>
                  <a:schemeClr val="tx1"/>
                </a:solidFill>
              </a:rPr>
              <a:t> (suspensión y abreviación convencional)</a:t>
            </a:r>
          </a:p>
          <a:p>
            <a:pPr algn="just"/>
            <a:r>
              <a:rPr lang="es-AR" dirty="0">
                <a:solidFill>
                  <a:schemeClr val="tx1">
                    <a:lumMod val="95000"/>
                  </a:schemeClr>
                </a:solidFill>
              </a:rPr>
              <a:t>Articulación con el artículo 298 del </a:t>
            </a:r>
            <a:r>
              <a:rPr lang="es-AR" dirty="0" err="1">
                <a:solidFill>
                  <a:schemeClr val="tx1">
                    <a:lumMod val="95000"/>
                  </a:schemeClr>
                </a:solidFill>
              </a:rPr>
              <a:t>CPC</a:t>
            </a:r>
            <a:r>
              <a:rPr lang="es-AR" dirty="0">
                <a:solidFill>
                  <a:schemeClr val="tx1">
                    <a:lumMod val="95000"/>
                  </a:schemeClr>
                </a:solidFill>
              </a:rPr>
              <a:t> (subsanación y traslado de la demanda), vinculado a su vez con el principio de dirección del proceso</a:t>
            </a:r>
            <a:r>
              <a:rPr lang="es-AR"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1291815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7212" y="-541868"/>
            <a:ext cx="8318500" cy="7958668"/>
          </a:xfrm>
        </p:spPr>
        <p:txBody>
          <a:bodyPr/>
          <a:lstStyle/>
          <a:p>
            <a:pPr algn="just"/>
            <a:r>
              <a:rPr lang="es-ES" dirty="0">
                <a:solidFill>
                  <a:schemeClr val="tx1">
                    <a:lumMod val="95000"/>
                  </a:schemeClr>
                </a:solidFill>
              </a:rPr>
              <a:t>Artículo 4.- DISCIPLINA DE LAS FORMAS.- </a:t>
            </a:r>
            <a:r>
              <a:rPr lang="es-ES" b="1" dirty="0">
                <a:solidFill>
                  <a:schemeClr val="tx1">
                    <a:lumMod val="95000"/>
                  </a:schemeClr>
                </a:solidFill>
              </a:rPr>
              <a:t>Las partes no pueden darse un procedimiento especial distinto del </a:t>
            </a:r>
            <a:r>
              <a:rPr lang="es-ES" b="1" u="sng" dirty="0">
                <a:solidFill>
                  <a:schemeClr val="tx1">
                    <a:lumMod val="95000"/>
                  </a:schemeClr>
                </a:solidFill>
              </a:rPr>
              <a:t>establecido </a:t>
            </a:r>
            <a:r>
              <a:rPr lang="es-ES" b="1" i="1" u="sng" dirty="0">
                <a:solidFill>
                  <a:schemeClr val="tx1">
                    <a:lumMod val="95000"/>
                  </a:schemeClr>
                </a:solidFill>
              </a:rPr>
              <a:t>para la substanciación del proceso</a:t>
            </a:r>
            <a:r>
              <a:rPr lang="es-ES" b="1" u="sng" dirty="0">
                <a:solidFill>
                  <a:schemeClr val="tx1">
                    <a:lumMod val="95000"/>
                  </a:schemeClr>
                </a:solidFill>
              </a:rPr>
              <a:t>.</a:t>
            </a:r>
            <a:r>
              <a:rPr lang="es-ES" b="1" dirty="0">
                <a:solidFill>
                  <a:schemeClr val="tx1">
                    <a:lumMod val="95000"/>
                  </a:schemeClr>
                </a:solidFill>
              </a:rPr>
              <a:t> Cuando la ley no exige una forma determinada para los actos procesales, pueden realizarse de cualquier modo apto para la obtención de su fin</a:t>
            </a:r>
            <a:r>
              <a:rPr lang="es-ES" dirty="0" smtClean="0"/>
              <a:t>.</a:t>
            </a:r>
          </a:p>
          <a:p>
            <a:pPr algn="just"/>
            <a:r>
              <a:rPr lang="es-AR" dirty="0" smtClean="0">
                <a:solidFill>
                  <a:schemeClr val="tx1">
                    <a:lumMod val="95000"/>
                  </a:schemeClr>
                </a:solidFill>
              </a:rPr>
              <a:t>Nota: </a:t>
            </a:r>
            <a:r>
              <a:rPr lang="es-AR" i="1" dirty="0" smtClean="0">
                <a:solidFill>
                  <a:schemeClr val="tx1">
                    <a:lumMod val="95000"/>
                  </a:schemeClr>
                </a:solidFill>
              </a:rPr>
              <a:t>“Lo que inicialmente dispone el precepto es que las partes no pueden convenir el sustanciar una controversia judicial por el procedimiento ejecutivo, por ejemplo, cuando conforme a la ley corresponde el del juicio ordinario escrito, lo que no obsta a que los litigantes renuncien, verbigracia, al plazo de prueba o a alegar de bien probado</a:t>
            </a:r>
            <a:r>
              <a:rPr lang="es-AR" dirty="0" smtClean="0">
                <a:solidFill>
                  <a:schemeClr val="tx1">
                    <a:lumMod val="95000"/>
                  </a:schemeClr>
                </a:solidFill>
              </a:rPr>
              <a:t>”</a:t>
            </a:r>
            <a:endParaRPr lang="es-ES" dirty="0" smtClean="0">
              <a:solidFill>
                <a:schemeClr val="tx1">
                  <a:lumMod val="95000"/>
                </a:schemeClr>
              </a:solidFill>
            </a:endParaRPr>
          </a:p>
          <a:p>
            <a:pPr algn="just"/>
            <a:r>
              <a:rPr lang="es-ES" dirty="0" smtClean="0">
                <a:solidFill>
                  <a:schemeClr val="tx1">
                    <a:lumMod val="95000"/>
                  </a:schemeClr>
                </a:solidFill>
              </a:rPr>
              <a:t>Articulación con el artículo 118 del </a:t>
            </a:r>
            <a:r>
              <a:rPr lang="es-ES" dirty="0" err="1" smtClean="0">
                <a:solidFill>
                  <a:schemeClr val="tx1">
                    <a:lumMod val="95000"/>
                  </a:schemeClr>
                </a:solidFill>
              </a:rPr>
              <a:t>CPC</a:t>
            </a:r>
            <a:r>
              <a:rPr lang="es-ES" dirty="0" smtClean="0">
                <a:solidFill>
                  <a:schemeClr val="tx1">
                    <a:lumMod val="95000"/>
                  </a:schemeClr>
                </a:solidFill>
              </a:rPr>
              <a:t> (renuncia a actos del proceso)</a:t>
            </a:r>
          </a:p>
          <a:p>
            <a:pPr algn="just"/>
            <a:r>
              <a:rPr lang="es-ES" dirty="0" smtClean="0">
                <a:solidFill>
                  <a:schemeClr val="tx1">
                    <a:lumMod val="95000"/>
                  </a:schemeClr>
                </a:solidFill>
              </a:rPr>
              <a:t>Articulación con el artículo 191 del </a:t>
            </a:r>
            <a:r>
              <a:rPr lang="es-ES" dirty="0" err="1" smtClean="0">
                <a:solidFill>
                  <a:schemeClr val="tx1">
                    <a:lumMod val="95000"/>
                  </a:schemeClr>
                </a:solidFill>
              </a:rPr>
              <a:t>CPC</a:t>
            </a:r>
            <a:r>
              <a:rPr lang="es-ES" dirty="0" smtClean="0">
                <a:solidFill>
                  <a:schemeClr val="tx1">
                    <a:lumMod val="95000"/>
                  </a:schemeClr>
                </a:solidFill>
              </a:rPr>
              <a:t> (suspensión y abreviación convencional de plazos. Límite).</a:t>
            </a:r>
          </a:p>
          <a:p>
            <a:pPr algn="just"/>
            <a:r>
              <a:rPr lang="es-AR" dirty="0" smtClean="0">
                <a:solidFill>
                  <a:schemeClr val="tx1">
                    <a:lumMod val="95000"/>
                  </a:schemeClr>
                </a:solidFill>
              </a:rPr>
              <a:t>Pactos procesales (¿son viables?). Vínculo con las disposiciones sobre nulidades (artículo 179 y 180).</a:t>
            </a:r>
            <a:endParaRPr lang="es-ES" dirty="0"/>
          </a:p>
        </p:txBody>
      </p:sp>
    </p:spTree>
    <p:extLst>
      <p:ext uri="{BB962C8B-B14F-4D97-AF65-F5344CB8AC3E}">
        <p14:creationId xmlns:p14="http://schemas.microsoft.com/office/powerpoint/2010/main" val="2390338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092200" y="7086599"/>
            <a:ext cx="8189912" cy="45719"/>
          </a:xfrm>
        </p:spPr>
        <p:txBody>
          <a:bodyPr>
            <a:normAutofit fontScale="90000"/>
          </a:bodyPr>
          <a:lstStyle/>
          <a:p>
            <a:r>
              <a:rPr lang="es-AR" dirty="0" smtClean="0"/>
              <a:t/>
            </a:r>
            <a:br>
              <a:rPr lang="es-AR" dirty="0" smtClean="0"/>
            </a:br>
            <a:r>
              <a:rPr lang="es-AR" dirty="0" smtClean="0"/>
              <a:t/>
            </a:r>
            <a:br>
              <a:rPr lang="es-AR" dirty="0" smtClean="0"/>
            </a:br>
            <a:r>
              <a:rPr lang="es-AR" dirty="0"/>
              <a:t/>
            </a:r>
            <a:br>
              <a:rPr lang="es-AR" dirty="0"/>
            </a:br>
            <a:r>
              <a:rPr lang="es-AR" dirty="0" smtClean="0"/>
              <a:t/>
            </a:r>
            <a:br>
              <a:rPr lang="es-AR" dirty="0" smtClean="0"/>
            </a:br>
            <a:endParaRPr lang="es-ES" dirty="0"/>
          </a:p>
        </p:txBody>
      </p:sp>
      <p:sp>
        <p:nvSpPr>
          <p:cNvPr id="3" name="Marcador de contenido 2"/>
          <p:cNvSpPr>
            <a:spLocks noGrp="1"/>
          </p:cNvSpPr>
          <p:nvPr>
            <p:ph idx="1"/>
          </p:nvPr>
        </p:nvSpPr>
        <p:spPr>
          <a:xfrm>
            <a:off x="1028700" y="647700"/>
            <a:ext cx="8405812" cy="7759700"/>
          </a:xfrm>
        </p:spPr>
        <p:txBody>
          <a:bodyPr>
            <a:normAutofit/>
          </a:bodyPr>
          <a:lstStyle/>
          <a:p>
            <a:pPr algn="just"/>
            <a:r>
              <a:rPr lang="es-ES" dirty="0" smtClean="0">
                <a:solidFill>
                  <a:schemeClr val="tx1">
                    <a:lumMod val="95000"/>
                  </a:schemeClr>
                </a:solidFill>
              </a:rPr>
              <a:t>Artículo 5.- PRINCIPIO </a:t>
            </a:r>
            <a:r>
              <a:rPr lang="es-ES" b="1" u="sng" dirty="0" smtClean="0">
                <a:solidFill>
                  <a:schemeClr val="tx1">
                    <a:lumMod val="95000"/>
                  </a:schemeClr>
                </a:solidFill>
              </a:rPr>
              <a:t>DE IGUALDAD</a:t>
            </a:r>
            <a:r>
              <a:rPr lang="es-ES" dirty="0" smtClean="0">
                <a:solidFill>
                  <a:schemeClr val="tx1">
                    <a:lumMod val="95000"/>
                  </a:schemeClr>
                </a:solidFill>
              </a:rPr>
              <a:t>.- El órgano jurisdiccional debe mantener </a:t>
            </a:r>
            <a:r>
              <a:rPr lang="es-ES" i="1" dirty="0" smtClean="0">
                <a:solidFill>
                  <a:schemeClr val="tx1">
                    <a:lumMod val="95000"/>
                  </a:schemeClr>
                </a:solidFill>
              </a:rPr>
              <a:t>en lo posible</a:t>
            </a:r>
            <a:r>
              <a:rPr lang="es-ES" dirty="0" smtClean="0">
                <a:solidFill>
                  <a:schemeClr val="tx1">
                    <a:lumMod val="95000"/>
                  </a:schemeClr>
                </a:solidFill>
              </a:rPr>
              <a:t> la igualdad de las partes en el proceso, brindándoles idénticas posibilidades de defensa.-  Haciendo efectivos los poderes de que está investido, el juez dispondrá lo necesario a fin de que nadie pueda </a:t>
            </a:r>
            <a:r>
              <a:rPr lang="es-ES" i="1" dirty="0" smtClean="0">
                <a:solidFill>
                  <a:schemeClr val="tx1">
                    <a:lumMod val="95000"/>
                  </a:schemeClr>
                </a:solidFill>
              </a:rPr>
              <a:t>encontrarse en la condición de inferioridad jurídica</a:t>
            </a:r>
            <a:r>
              <a:rPr lang="es-ES" dirty="0" smtClean="0">
                <a:solidFill>
                  <a:schemeClr val="tx1">
                    <a:lumMod val="95000"/>
                  </a:schemeClr>
                </a:solidFill>
              </a:rPr>
              <a:t>. Salvo disposición expresa de la ley, ninguna persona puede prevalerse de una posición determinada para advenir a una situación de privilegio. </a:t>
            </a:r>
          </a:p>
          <a:p>
            <a:pPr algn="just"/>
            <a:r>
              <a:rPr lang="es-AR" dirty="0" smtClean="0">
                <a:solidFill>
                  <a:schemeClr val="tx1">
                    <a:lumMod val="95000"/>
                  </a:schemeClr>
                </a:solidFill>
              </a:rPr>
              <a:t>Concepto de igualdad: análogas posibilidades de audiencia defensa y prueba para ambas partes.</a:t>
            </a:r>
          </a:p>
          <a:p>
            <a:pPr algn="just"/>
            <a:r>
              <a:rPr lang="es-AR" dirty="0" smtClean="0">
                <a:solidFill>
                  <a:schemeClr val="tx1">
                    <a:lumMod val="95000"/>
                  </a:schemeClr>
                </a:solidFill>
              </a:rPr>
              <a:t>Vinculación con el artículo 301 del </a:t>
            </a:r>
            <a:r>
              <a:rPr lang="es-AR" dirty="0" err="1" smtClean="0">
                <a:solidFill>
                  <a:schemeClr val="tx1">
                    <a:lumMod val="95000"/>
                  </a:schemeClr>
                </a:solidFill>
              </a:rPr>
              <a:t>C.P.C</a:t>
            </a:r>
            <a:r>
              <a:rPr lang="es-AR" dirty="0" smtClean="0">
                <a:solidFill>
                  <a:schemeClr val="tx1">
                    <a:lumMod val="95000"/>
                  </a:schemeClr>
                </a:solidFill>
              </a:rPr>
              <a:t>. y nota al artículo 298 del </a:t>
            </a:r>
            <a:r>
              <a:rPr lang="es-AR" dirty="0" err="1" smtClean="0">
                <a:solidFill>
                  <a:schemeClr val="tx1">
                    <a:lumMod val="95000"/>
                  </a:schemeClr>
                </a:solidFill>
              </a:rPr>
              <a:t>CPC</a:t>
            </a:r>
            <a:r>
              <a:rPr lang="es-AR" dirty="0" smtClean="0">
                <a:solidFill>
                  <a:schemeClr val="tx1">
                    <a:lumMod val="95000"/>
                  </a:schemeClr>
                </a:solidFill>
              </a:rPr>
              <a:t>.</a:t>
            </a:r>
          </a:p>
          <a:p>
            <a:pPr algn="just"/>
            <a:r>
              <a:rPr lang="es-AR" dirty="0" smtClean="0">
                <a:solidFill>
                  <a:schemeClr val="tx1">
                    <a:lumMod val="95000"/>
                  </a:schemeClr>
                </a:solidFill>
              </a:rPr>
              <a:t>Articulación con el artículo 15 del </a:t>
            </a:r>
            <a:r>
              <a:rPr lang="es-AR" dirty="0" err="1" smtClean="0">
                <a:solidFill>
                  <a:schemeClr val="tx1">
                    <a:lumMod val="95000"/>
                  </a:schemeClr>
                </a:solidFill>
              </a:rPr>
              <a:t>C.P.C</a:t>
            </a:r>
            <a:r>
              <a:rPr lang="es-AR" dirty="0" smtClean="0">
                <a:solidFill>
                  <a:schemeClr val="tx1">
                    <a:lumMod val="95000"/>
                  </a:schemeClr>
                </a:solidFill>
              </a:rPr>
              <a:t>. (referencia de la última parte de la nota).</a:t>
            </a:r>
          </a:p>
          <a:p>
            <a:pPr algn="just"/>
            <a:r>
              <a:rPr lang="es-AR" dirty="0" smtClean="0">
                <a:solidFill>
                  <a:schemeClr val="tx1">
                    <a:lumMod val="95000"/>
                  </a:schemeClr>
                </a:solidFill>
              </a:rPr>
              <a:t>No es una igualdad de rasero, pitagórica, formal, sino la de todos los iguales en iguales circunstancias. Asimetrías creadas por el Legislador como discriminación positiva (artículo 53 </a:t>
            </a:r>
            <a:r>
              <a:rPr lang="es-AR" dirty="0" err="1" smtClean="0">
                <a:solidFill>
                  <a:schemeClr val="tx1">
                    <a:lumMod val="95000"/>
                  </a:schemeClr>
                </a:solidFill>
              </a:rPr>
              <a:t>LDC</a:t>
            </a:r>
            <a:r>
              <a:rPr lang="es-AR" dirty="0" smtClean="0">
                <a:solidFill>
                  <a:schemeClr val="tx1">
                    <a:lumMod val="95000"/>
                  </a:schemeClr>
                </a:solidFill>
              </a:rPr>
              <a:t>).</a:t>
            </a:r>
          </a:p>
          <a:p>
            <a:pPr marL="0" indent="0" algn="just">
              <a:buNone/>
            </a:pPr>
            <a:r>
              <a:rPr lang="es-AR" dirty="0" smtClean="0">
                <a:solidFill>
                  <a:schemeClr val="tx1">
                    <a:lumMod val="95000"/>
                  </a:schemeClr>
                </a:solidFill>
              </a:rPr>
              <a:t> </a:t>
            </a:r>
            <a:endParaRPr lang="es-AR" i="1" dirty="0" smtClean="0">
              <a:solidFill>
                <a:schemeClr val="tx1">
                  <a:lumMod val="95000"/>
                </a:schemeClr>
              </a:solidFill>
            </a:endParaRPr>
          </a:p>
          <a:p>
            <a:pPr marL="0" indent="0" algn="just">
              <a:buNone/>
            </a:pPr>
            <a:endParaRPr lang="es-AR" dirty="0" smtClean="0">
              <a:solidFill>
                <a:schemeClr val="bg2">
                  <a:lumMod val="20000"/>
                  <a:lumOff val="80000"/>
                </a:schemeClr>
              </a:solidFill>
            </a:endParaRPr>
          </a:p>
          <a:p>
            <a:pPr marL="0" indent="0" algn="just">
              <a:buNone/>
            </a:pPr>
            <a:endParaRPr lang="es-AR" dirty="0" smtClean="0">
              <a:solidFill>
                <a:schemeClr val="bg2">
                  <a:lumMod val="20000"/>
                  <a:lumOff val="80000"/>
                </a:schemeClr>
              </a:solidFill>
            </a:endParaRPr>
          </a:p>
          <a:p>
            <a:pPr marL="0" indent="0" algn="just">
              <a:buNone/>
            </a:pPr>
            <a:endParaRPr lang="es-ES" dirty="0">
              <a:solidFill>
                <a:schemeClr val="bg2">
                  <a:lumMod val="20000"/>
                  <a:lumOff val="80000"/>
                </a:schemeClr>
              </a:solidFill>
            </a:endParaRPr>
          </a:p>
        </p:txBody>
      </p:sp>
    </p:spTree>
    <p:extLst>
      <p:ext uri="{BB962C8B-B14F-4D97-AF65-F5344CB8AC3E}">
        <p14:creationId xmlns:p14="http://schemas.microsoft.com/office/powerpoint/2010/main" val="341657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685800"/>
            <a:ext cx="8534400" cy="5791200"/>
          </a:xfrm>
        </p:spPr>
        <p:txBody>
          <a:bodyPr/>
          <a:lstStyle/>
          <a:p>
            <a:pPr algn="just"/>
            <a:r>
              <a:rPr lang="es-AR" b="1" dirty="0" smtClean="0">
                <a:solidFill>
                  <a:schemeClr val="tx1">
                    <a:lumMod val="95000"/>
                  </a:schemeClr>
                </a:solidFill>
              </a:rPr>
              <a:t>El derecho procede por compensaciones</a:t>
            </a:r>
            <a:r>
              <a:rPr lang="es-AR" dirty="0" smtClean="0">
                <a:solidFill>
                  <a:schemeClr val="tx1">
                    <a:lumMod val="95000"/>
                  </a:schemeClr>
                </a:solidFill>
              </a:rPr>
              <a:t> </a:t>
            </a:r>
            <a:r>
              <a:rPr lang="es-AR" i="1" dirty="0" smtClean="0">
                <a:solidFill>
                  <a:schemeClr val="tx1">
                    <a:lumMod val="95000"/>
                  </a:schemeClr>
                </a:solidFill>
              </a:rPr>
              <a:t>“El demandado debe ser presumido de buena fe en el orden de la ley. El es un ciudadano que está pacíficamente en su casa y a quien no hay que suponer gravado como deudor hasta tanto no se pruebe lo contrario; su situación debe ser de privilegio en el proceso; porque justamente en esa desigualdad y en ese privilegio está la igualdad. Hay que tratar al demandado sobre la base de una presunción de inocencia, porque en el proceso por una especie de milagro que sería sorprendente si no lo viéramos todos los días no se puede saber nunca quien tiene razón, hasta el día de la sentencia. Esa incertidumbre hay que cargarla en la cuenta del actor . Por eso me ha parecido del caso no consignar un principio de igualdad rígido o matemático de poderes y deberes, sino una norma flexible, poniendo en manos del juez las posibilidad de componer dentro de las soluciones de la ley las naturales desigualdades del orden jurídico” </a:t>
            </a:r>
            <a:r>
              <a:rPr lang="es-AR" dirty="0" smtClean="0">
                <a:solidFill>
                  <a:schemeClr val="tx1">
                    <a:lumMod val="95000"/>
                  </a:schemeClr>
                </a:solidFill>
              </a:rPr>
              <a:t>(</a:t>
            </a:r>
            <a:r>
              <a:rPr lang="es-AR" dirty="0" err="1" smtClean="0">
                <a:solidFill>
                  <a:schemeClr val="tx1">
                    <a:lumMod val="95000"/>
                  </a:schemeClr>
                </a:solidFill>
              </a:rPr>
              <a:t>Couture</a:t>
            </a:r>
            <a:r>
              <a:rPr lang="es-AR" dirty="0" smtClean="0">
                <a:solidFill>
                  <a:schemeClr val="tx1">
                    <a:lumMod val="95000"/>
                  </a:schemeClr>
                </a:solidFill>
              </a:rPr>
              <a:t>, citado por </a:t>
            </a:r>
            <a:r>
              <a:rPr lang="es-AR" dirty="0" err="1" smtClean="0">
                <a:solidFill>
                  <a:schemeClr val="tx1">
                    <a:lumMod val="95000"/>
                  </a:schemeClr>
                </a:solidFill>
              </a:rPr>
              <a:t>Snopek</a:t>
            </a:r>
            <a:r>
              <a:rPr lang="es-AR" dirty="0" smtClean="0">
                <a:solidFill>
                  <a:schemeClr val="tx1">
                    <a:lumMod val="95000"/>
                  </a:schemeClr>
                </a:solidFill>
              </a:rPr>
              <a:t>). ¿Y los factores de atribución objetivos?</a:t>
            </a:r>
            <a:endParaRPr lang="es-ES" i="1" dirty="0">
              <a:solidFill>
                <a:schemeClr val="tx1">
                  <a:lumMod val="95000"/>
                </a:schemeClr>
              </a:solidFill>
            </a:endParaRPr>
          </a:p>
        </p:txBody>
      </p:sp>
    </p:spTree>
    <p:extLst>
      <p:ext uri="{BB962C8B-B14F-4D97-AF65-F5344CB8AC3E}">
        <p14:creationId xmlns:p14="http://schemas.microsoft.com/office/powerpoint/2010/main" val="3938227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1226</TotalTime>
  <Words>2704</Words>
  <Application>Microsoft Office PowerPoint</Application>
  <PresentationFormat>Panorámica</PresentationFormat>
  <Paragraphs>99</Paragraphs>
  <Slides>18</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Calibri</vt:lpstr>
      <vt:lpstr>Century Gothic</vt:lpstr>
      <vt:lpstr>Wingdings 3</vt:lpstr>
      <vt:lpstr>Sector</vt:lpstr>
      <vt:lpstr>ESCUELA DE CAPACITACIÓN DEL PODER JUDICIAL DE LA PROVINCIA DE JUJUY DR. GUILLERMO SNOPEK </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DE CAPACITACIÓN DEL PODER JUDICIAL DE LA PROVINCIA DE JUJUY DR. GUILLERMO SNOPEK</dc:title>
  <dc:creator>Admin</dc:creator>
  <cp:lastModifiedBy>Admin</cp:lastModifiedBy>
  <cp:revision>38</cp:revision>
  <dcterms:created xsi:type="dcterms:W3CDTF">2023-08-22T19:10:05Z</dcterms:created>
  <dcterms:modified xsi:type="dcterms:W3CDTF">2023-08-23T15:37:05Z</dcterms:modified>
</cp:coreProperties>
</file>