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5" r:id="rId13"/>
    <p:sldId id="266" r:id="rId14"/>
  </p:sldIdLst>
  <p:sldSz cx="18288000" cy="10287000"/>
  <p:notesSz cx="6954838" cy="93091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Glacial Indifference Bold" panose="020B0604020202020204" charset="0"/>
      <p:regular r:id="rId19"/>
    </p:embeddedFont>
    <p:embeddedFont>
      <p:font typeface="League Spartan" panose="020B0604020202020204" charset="0"/>
      <p:regular r:id="rId20"/>
    </p:embeddedFont>
    <p:embeddedFont>
      <p:font typeface="Lora" panose="020B0604020202020204" charset="0"/>
      <p:regular r:id="rId21"/>
      <p:bold r:id="rId22"/>
      <p:italic r:id="rId23"/>
      <p:boldItalic r:id="rId24"/>
    </p:embeddedFont>
    <p:embeddedFont>
      <p:font typeface="Glacial Indifference Bold Italics" panose="020B0604020202020204" charset="0"/>
      <p:regular r:id="rId25"/>
    </p:embeddedFont>
    <p:embeddedFont>
      <p:font typeface="Aptos" panose="020B0604020202020204" charset="0"/>
      <p:regular r:id="rId26"/>
      <p:bold r:id="rId27"/>
      <p:italic r:id="rId28"/>
      <p:boldItalic r:id="rId29"/>
    </p:embeddedFont>
    <p:embeddedFont>
      <p:font typeface="Open Sans Bold" panose="020B0604020202020204" charset="0"/>
      <p:regular r:id="rId30"/>
    </p:embeddedFont>
    <p:embeddedFont>
      <p:font typeface="Open Sans Extra Bold" panose="020B0604020202020204" charset="0"/>
      <p:regular r:id="rId31"/>
    </p:embeddedFont>
    <p:embeddedFont>
      <p:font typeface="Glacial Indifference" panose="020B0604020202020204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9" d="100"/>
          <a:sy n="59" d="100"/>
        </p:scale>
        <p:origin x="222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976E1B-80B3-45AB-9ADE-D105359CA654}" type="doc">
      <dgm:prSet loTypeId="urn:microsoft.com/office/officeart/2005/8/layout/matrix1" loCatId="matrix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es-AR"/>
        </a:p>
      </dgm:t>
    </dgm:pt>
    <dgm:pt modelId="{8C7C6E53-33BF-4E2B-AA03-DA042E587B21}">
      <dgm:prSet phldrT="[Texto]" custT="1"/>
      <dgm:spPr/>
      <dgm:t>
        <a:bodyPr/>
        <a:lstStyle/>
        <a:p>
          <a:r>
            <a:rPr lang="es-AR" sz="2800" b="0" dirty="0"/>
            <a:t>Una persona de escasos recursos adquiere a “B” un vehículo de muy bajo precio, el que una vez entregado presenta varios defectos. </a:t>
          </a:r>
        </a:p>
        <a:p>
          <a:r>
            <a:rPr lang="es-AR" sz="2800" b="1" dirty="0"/>
            <a:t>Deduce una demanda judicial por responsabilidad contractual</a:t>
          </a:r>
        </a:p>
      </dgm:t>
    </dgm:pt>
    <dgm:pt modelId="{667A2BE7-9D7D-462F-96C8-C5021DD2B524}" type="parTrans" cxnId="{9940E682-C903-4B2D-972C-C45EB105D9AA}">
      <dgm:prSet/>
      <dgm:spPr/>
      <dgm:t>
        <a:bodyPr/>
        <a:lstStyle/>
        <a:p>
          <a:endParaRPr lang="es-AR" sz="2800"/>
        </a:p>
      </dgm:t>
    </dgm:pt>
    <dgm:pt modelId="{A42DF160-AEBC-4B0E-A7BB-39AE576ECFB7}" type="sibTrans" cxnId="{9940E682-C903-4B2D-972C-C45EB105D9AA}">
      <dgm:prSet/>
      <dgm:spPr/>
      <dgm:t>
        <a:bodyPr/>
        <a:lstStyle/>
        <a:p>
          <a:endParaRPr lang="es-AR" sz="2800"/>
        </a:p>
      </dgm:t>
    </dgm:pt>
    <dgm:pt modelId="{4BDFA218-1427-455B-9382-2DC874499C87}">
      <dgm:prSet phldrT="[Texto]" custT="1"/>
      <dgm:spPr/>
      <dgm:t>
        <a:bodyPr/>
        <a:lstStyle/>
        <a:p>
          <a:r>
            <a:rPr lang="es-AR" sz="2800" b="1" dirty="0"/>
            <a:t>JUEZ A</a:t>
          </a:r>
          <a:r>
            <a:rPr lang="es-AR" sz="2800" dirty="0"/>
            <a:t>: no hay responsabilidad del vendedor, la cosa entregada no produjo satisfacción por que el comprador no se informo sobre el estado de la cosa. Rechazo de la demanda.</a:t>
          </a:r>
        </a:p>
      </dgm:t>
    </dgm:pt>
    <dgm:pt modelId="{54064F05-9B40-4EA1-A3DF-8D157DD65577}" type="parTrans" cxnId="{DE99F24F-5A75-4C6B-8001-615A426D7491}">
      <dgm:prSet/>
      <dgm:spPr/>
      <dgm:t>
        <a:bodyPr/>
        <a:lstStyle/>
        <a:p>
          <a:endParaRPr lang="es-AR" sz="2800"/>
        </a:p>
      </dgm:t>
    </dgm:pt>
    <dgm:pt modelId="{F9CA0065-AAA6-4F32-8679-951865BABAFF}" type="sibTrans" cxnId="{DE99F24F-5A75-4C6B-8001-615A426D7491}">
      <dgm:prSet/>
      <dgm:spPr/>
      <dgm:t>
        <a:bodyPr/>
        <a:lstStyle/>
        <a:p>
          <a:endParaRPr lang="es-AR" sz="2800"/>
        </a:p>
      </dgm:t>
    </dgm:pt>
    <dgm:pt modelId="{57984FFF-31EB-478B-946D-6D47C4B4F230}">
      <dgm:prSet phldrT="[Texto]" custT="1"/>
      <dgm:spPr/>
      <dgm:t>
        <a:bodyPr/>
        <a:lstStyle/>
        <a:p>
          <a:r>
            <a:rPr lang="es-AR" sz="2800" b="1"/>
            <a:t>JUEZ B</a:t>
          </a:r>
          <a:r>
            <a:rPr lang="es-AR" sz="2800"/>
            <a:t>: interpretando a favor del comprador como CONSUMIDOR, este no fue informado adecuadamente y hace lugar a la demanda</a:t>
          </a:r>
          <a:endParaRPr lang="es-AR" sz="2800" dirty="0"/>
        </a:p>
      </dgm:t>
    </dgm:pt>
    <dgm:pt modelId="{60C7DA13-AFC9-4D9D-A06A-6C5C76F394D3}" type="parTrans" cxnId="{F0B760B7-7187-4789-9986-BC249FCA9E37}">
      <dgm:prSet/>
      <dgm:spPr/>
      <dgm:t>
        <a:bodyPr/>
        <a:lstStyle/>
        <a:p>
          <a:endParaRPr lang="es-AR" sz="2800"/>
        </a:p>
      </dgm:t>
    </dgm:pt>
    <dgm:pt modelId="{A68E6E20-FB2B-45F3-9E39-3640886D5E31}" type="sibTrans" cxnId="{F0B760B7-7187-4789-9986-BC249FCA9E37}">
      <dgm:prSet/>
      <dgm:spPr/>
      <dgm:t>
        <a:bodyPr/>
        <a:lstStyle/>
        <a:p>
          <a:endParaRPr lang="es-AR" sz="2800"/>
        </a:p>
      </dgm:t>
    </dgm:pt>
    <dgm:pt modelId="{20F8F505-6179-4404-9BDA-1480707C8D27}">
      <dgm:prSet phldrT="[Texto]" custT="1"/>
      <dgm:spPr/>
      <dgm:t>
        <a:bodyPr/>
        <a:lstStyle/>
        <a:p>
          <a:r>
            <a:rPr lang="es-AR" sz="2800" b="1" dirty="0"/>
            <a:t>JUEZ C</a:t>
          </a:r>
          <a:r>
            <a:rPr lang="es-AR" sz="2800" dirty="0"/>
            <a:t>: </a:t>
          </a:r>
          <a:r>
            <a:rPr lang="es-AR" sz="2800" dirty="0">
              <a:solidFill>
                <a:schemeClr val="tx1"/>
              </a:solidFill>
            </a:rPr>
            <a:t>aplica el paso deductivo, el de consistencia, de coherencia y dice que el mercado de precios bajos y bienes usados tiene una justificación y no es un engaño. Rechaza la demanda</a:t>
          </a:r>
        </a:p>
      </dgm:t>
    </dgm:pt>
    <dgm:pt modelId="{CB768EEF-A7C2-4A28-A998-1CDAA32F1DE8}" type="parTrans" cxnId="{DF70B3F3-1B48-4E66-BD26-4F75CC481AAC}">
      <dgm:prSet/>
      <dgm:spPr/>
      <dgm:t>
        <a:bodyPr/>
        <a:lstStyle/>
        <a:p>
          <a:endParaRPr lang="es-AR" sz="2800"/>
        </a:p>
      </dgm:t>
    </dgm:pt>
    <dgm:pt modelId="{7005EAB9-C913-4825-817A-A53A28AAA834}" type="sibTrans" cxnId="{DF70B3F3-1B48-4E66-BD26-4F75CC481AAC}">
      <dgm:prSet/>
      <dgm:spPr/>
      <dgm:t>
        <a:bodyPr/>
        <a:lstStyle/>
        <a:p>
          <a:endParaRPr lang="es-AR" sz="2800"/>
        </a:p>
      </dgm:t>
    </dgm:pt>
    <dgm:pt modelId="{34984C7B-5834-411C-9B38-4DD6619BBB65}">
      <dgm:prSet phldrT="[Texto]" custT="1"/>
      <dgm:spPr/>
      <dgm:t>
        <a:bodyPr/>
        <a:lstStyle/>
        <a:p>
          <a:r>
            <a:rPr lang="es-AR" sz="2800" b="1" dirty="0"/>
            <a:t>JUEZ D</a:t>
          </a:r>
          <a:r>
            <a:rPr lang="es-AR" sz="2800" dirty="0"/>
            <a:t>: </a:t>
          </a:r>
          <a:r>
            <a:rPr lang="es-AR" sz="2800" dirty="0">
              <a:solidFill>
                <a:schemeClr val="tx1"/>
              </a:solidFill>
            </a:rPr>
            <a:t>Aplica el paso deductivo, el de consistencia y de coherencia, pero sostiene que el caso permite el uso de la discrecionalidad basada en principios en favor del débil, hace lugar a la demanda</a:t>
          </a:r>
        </a:p>
      </dgm:t>
    </dgm:pt>
    <dgm:pt modelId="{B4B73C30-A6F7-4163-977F-962BDFCE91E1}" type="parTrans" cxnId="{14337FC1-C538-47C7-8FD4-B78C4B445214}">
      <dgm:prSet/>
      <dgm:spPr/>
      <dgm:t>
        <a:bodyPr/>
        <a:lstStyle/>
        <a:p>
          <a:endParaRPr lang="es-AR" sz="2800"/>
        </a:p>
      </dgm:t>
    </dgm:pt>
    <dgm:pt modelId="{F57C780D-DC7A-4DCA-B525-3A856C16D6B7}" type="sibTrans" cxnId="{14337FC1-C538-47C7-8FD4-B78C4B445214}">
      <dgm:prSet/>
      <dgm:spPr/>
      <dgm:t>
        <a:bodyPr/>
        <a:lstStyle/>
        <a:p>
          <a:endParaRPr lang="es-AR" sz="2800"/>
        </a:p>
      </dgm:t>
    </dgm:pt>
    <dgm:pt modelId="{DAB09F49-E2F0-4B0C-A636-4C2316AB104B}" type="pres">
      <dgm:prSet presAssocID="{EF976E1B-80B3-45AB-9ADE-D105359CA65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CF4C177E-0171-415C-AE4D-F9CB173E0C2E}" type="pres">
      <dgm:prSet presAssocID="{EF976E1B-80B3-45AB-9ADE-D105359CA654}" presName="matrix" presStyleCnt="0"/>
      <dgm:spPr/>
    </dgm:pt>
    <dgm:pt modelId="{44421F93-0ECE-4824-A818-E4C36DC1664D}" type="pres">
      <dgm:prSet presAssocID="{EF976E1B-80B3-45AB-9ADE-D105359CA654}" presName="tile1" presStyleLbl="node1" presStyleIdx="0" presStyleCnt="4"/>
      <dgm:spPr/>
      <dgm:t>
        <a:bodyPr/>
        <a:lstStyle/>
        <a:p>
          <a:endParaRPr lang="es-AR"/>
        </a:p>
      </dgm:t>
    </dgm:pt>
    <dgm:pt modelId="{1D9AF7FF-B164-4734-B974-6BBECEBB88BE}" type="pres">
      <dgm:prSet presAssocID="{EF976E1B-80B3-45AB-9ADE-D105359CA65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978D264-7DED-4C69-80DE-1DDD16E67BBE}" type="pres">
      <dgm:prSet presAssocID="{EF976E1B-80B3-45AB-9ADE-D105359CA654}" presName="tile2" presStyleLbl="node1" presStyleIdx="1" presStyleCnt="4" custLinFactNeighborX="0" custLinFactNeighborY="653"/>
      <dgm:spPr/>
      <dgm:t>
        <a:bodyPr/>
        <a:lstStyle/>
        <a:p>
          <a:endParaRPr lang="es-AR"/>
        </a:p>
      </dgm:t>
    </dgm:pt>
    <dgm:pt modelId="{53CEC2FE-D0BA-4232-80A3-680A6401FDC7}" type="pres">
      <dgm:prSet presAssocID="{EF976E1B-80B3-45AB-9ADE-D105359CA65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40830C1-BFB3-492D-8776-755A9F2BDF1E}" type="pres">
      <dgm:prSet presAssocID="{EF976E1B-80B3-45AB-9ADE-D105359CA654}" presName="tile3" presStyleLbl="node1" presStyleIdx="2" presStyleCnt="4" custLinFactNeighborX="397" custLinFactNeighborY="-3003"/>
      <dgm:spPr/>
      <dgm:t>
        <a:bodyPr/>
        <a:lstStyle/>
        <a:p>
          <a:endParaRPr lang="es-AR"/>
        </a:p>
      </dgm:t>
    </dgm:pt>
    <dgm:pt modelId="{27951D34-FF9D-4778-AD84-323EA4305F77}" type="pres">
      <dgm:prSet presAssocID="{EF976E1B-80B3-45AB-9ADE-D105359CA65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2DB291A-C450-4F90-937C-206B5F872FF5}" type="pres">
      <dgm:prSet presAssocID="{EF976E1B-80B3-45AB-9ADE-D105359CA654}" presName="tile4" presStyleLbl="node1" presStyleIdx="3" presStyleCnt="4" custLinFactNeighborX="0" custLinFactNeighborY="-3003"/>
      <dgm:spPr/>
      <dgm:t>
        <a:bodyPr/>
        <a:lstStyle/>
        <a:p>
          <a:endParaRPr lang="es-AR"/>
        </a:p>
      </dgm:t>
    </dgm:pt>
    <dgm:pt modelId="{E85A5F4E-8449-489B-911D-86182C05A5DC}" type="pres">
      <dgm:prSet presAssocID="{EF976E1B-80B3-45AB-9ADE-D105359CA65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446314A-158A-427A-9D3D-1F9676CE8797}" type="pres">
      <dgm:prSet presAssocID="{EF976E1B-80B3-45AB-9ADE-D105359CA654}" presName="centerTile" presStyleLbl="fgShp" presStyleIdx="0" presStyleCnt="1" custScaleX="148833" custScaleY="137289" custLinFactNeighborX="1033" custLinFactNeighborY="-7675">
        <dgm:presLayoutVars>
          <dgm:chMax val="0"/>
          <dgm:chPref val="0"/>
        </dgm:presLayoutVars>
      </dgm:prSet>
      <dgm:spPr/>
      <dgm:t>
        <a:bodyPr/>
        <a:lstStyle/>
        <a:p>
          <a:endParaRPr lang="es-AR"/>
        </a:p>
      </dgm:t>
    </dgm:pt>
  </dgm:ptLst>
  <dgm:cxnLst>
    <dgm:cxn modelId="{3D41AD91-16CB-41F3-8B4D-5CD692754991}" type="presOf" srcId="{57984FFF-31EB-478B-946D-6D47C4B4F230}" destId="{3978D264-7DED-4C69-80DE-1DDD16E67BBE}" srcOrd="0" destOrd="0" presId="urn:microsoft.com/office/officeart/2005/8/layout/matrix1"/>
    <dgm:cxn modelId="{DF914C19-AFA4-472F-B304-9ADF52A80BC1}" type="presOf" srcId="{4BDFA218-1427-455B-9382-2DC874499C87}" destId="{44421F93-0ECE-4824-A818-E4C36DC1664D}" srcOrd="0" destOrd="0" presId="urn:microsoft.com/office/officeart/2005/8/layout/matrix1"/>
    <dgm:cxn modelId="{2AB0B47B-E76E-4017-8F97-812706071BFA}" type="presOf" srcId="{20F8F505-6179-4404-9BDA-1480707C8D27}" destId="{740830C1-BFB3-492D-8776-755A9F2BDF1E}" srcOrd="0" destOrd="0" presId="urn:microsoft.com/office/officeart/2005/8/layout/matrix1"/>
    <dgm:cxn modelId="{AB5CCFAC-D09F-44F6-88D0-BB5835E5A10A}" type="presOf" srcId="{34984C7B-5834-411C-9B38-4DD6619BBB65}" destId="{92DB291A-C450-4F90-937C-206B5F872FF5}" srcOrd="0" destOrd="0" presId="urn:microsoft.com/office/officeart/2005/8/layout/matrix1"/>
    <dgm:cxn modelId="{F0B760B7-7187-4789-9986-BC249FCA9E37}" srcId="{8C7C6E53-33BF-4E2B-AA03-DA042E587B21}" destId="{57984FFF-31EB-478B-946D-6D47C4B4F230}" srcOrd="1" destOrd="0" parTransId="{60C7DA13-AFC9-4D9D-A06A-6C5C76F394D3}" sibTransId="{A68E6E20-FB2B-45F3-9E39-3640886D5E31}"/>
    <dgm:cxn modelId="{DF70B3F3-1B48-4E66-BD26-4F75CC481AAC}" srcId="{8C7C6E53-33BF-4E2B-AA03-DA042E587B21}" destId="{20F8F505-6179-4404-9BDA-1480707C8D27}" srcOrd="2" destOrd="0" parTransId="{CB768EEF-A7C2-4A28-A998-1CDAA32F1DE8}" sibTransId="{7005EAB9-C913-4825-817A-A53A28AAA834}"/>
    <dgm:cxn modelId="{5AAF2E03-8AE2-4668-B0F5-150D592F62B0}" type="presOf" srcId="{20F8F505-6179-4404-9BDA-1480707C8D27}" destId="{27951D34-FF9D-4778-AD84-323EA4305F77}" srcOrd="1" destOrd="0" presId="urn:microsoft.com/office/officeart/2005/8/layout/matrix1"/>
    <dgm:cxn modelId="{DE99F24F-5A75-4C6B-8001-615A426D7491}" srcId="{8C7C6E53-33BF-4E2B-AA03-DA042E587B21}" destId="{4BDFA218-1427-455B-9382-2DC874499C87}" srcOrd="0" destOrd="0" parTransId="{54064F05-9B40-4EA1-A3DF-8D157DD65577}" sibTransId="{F9CA0065-AAA6-4F32-8679-951865BABAFF}"/>
    <dgm:cxn modelId="{14337FC1-C538-47C7-8FD4-B78C4B445214}" srcId="{8C7C6E53-33BF-4E2B-AA03-DA042E587B21}" destId="{34984C7B-5834-411C-9B38-4DD6619BBB65}" srcOrd="3" destOrd="0" parTransId="{B4B73C30-A6F7-4163-977F-962BDFCE91E1}" sibTransId="{F57C780D-DC7A-4DCA-B525-3A856C16D6B7}"/>
    <dgm:cxn modelId="{F832D80B-B519-4D19-A391-4C1A8DACE419}" type="presOf" srcId="{57984FFF-31EB-478B-946D-6D47C4B4F230}" destId="{53CEC2FE-D0BA-4232-80A3-680A6401FDC7}" srcOrd="1" destOrd="0" presId="urn:microsoft.com/office/officeart/2005/8/layout/matrix1"/>
    <dgm:cxn modelId="{81E86A04-C479-437E-81F4-B3CA4232C05F}" type="presOf" srcId="{34984C7B-5834-411C-9B38-4DD6619BBB65}" destId="{E85A5F4E-8449-489B-911D-86182C05A5DC}" srcOrd="1" destOrd="0" presId="urn:microsoft.com/office/officeart/2005/8/layout/matrix1"/>
    <dgm:cxn modelId="{5A6E739D-5E3F-4586-B6FE-37B3FB6968F1}" type="presOf" srcId="{EF976E1B-80B3-45AB-9ADE-D105359CA654}" destId="{DAB09F49-E2F0-4B0C-A636-4C2316AB104B}" srcOrd="0" destOrd="0" presId="urn:microsoft.com/office/officeart/2005/8/layout/matrix1"/>
    <dgm:cxn modelId="{9940E682-C903-4B2D-972C-C45EB105D9AA}" srcId="{EF976E1B-80B3-45AB-9ADE-D105359CA654}" destId="{8C7C6E53-33BF-4E2B-AA03-DA042E587B21}" srcOrd="0" destOrd="0" parTransId="{667A2BE7-9D7D-462F-96C8-C5021DD2B524}" sibTransId="{A42DF160-AEBC-4B0E-A7BB-39AE576ECFB7}"/>
    <dgm:cxn modelId="{A55D58AA-8A66-44AE-AEE3-D51296950140}" type="presOf" srcId="{4BDFA218-1427-455B-9382-2DC874499C87}" destId="{1D9AF7FF-B164-4734-B974-6BBECEBB88BE}" srcOrd="1" destOrd="0" presId="urn:microsoft.com/office/officeart/2005/8/layout/matrix1"/>
    <dgm:cxn modelId="{D22C8709-A778-4F4F-AABF-5A0429D34593}" type="presOf" srcId="{8C7C6E53-33BF-4E2B-AA03-DA042E587B21}" destId="{8446314A-158A-427A-9D3D-1F9676CE8797}" srcOrd="0" destOrd="0" presId="urn:microsoft.com/office/officeart/2005/8/layout/matrix1"/>
    <dgm:cxn modelId="{A2E757DE-0E73-4B69-BBBE-723935C47EC0}" type="presParOf" srcId="{DAB09F49-E2F0-4B0C-A636-4C2316AB104B}" destId="{CF4C177E-0171-415C-AE4D-F9CB173E0C2E}" srcOrd="0" destOrd="0" presId="urn:microsoft.com/office/officeart/2005/8/layout/matrix1"/>
    <dgm:cxn modelId="{7DBE9399-5E46-4646-88B7-4486098BCF95}" type="presParOf" srcId="{CF4C177E-0171-415C-AE4D-F9CB173E0C2E}" destId="{44421F93-0ECE-4824-A818-E4C36DC1664D}" srcOrd="0" destOrd="0" presId="urn:microsoft.com/office/officeart/2005/8/layout/matrix1"/>
    <dgm:cxn modelId="{0FF29900-21E2-4922-AECF-E402DA2FE207}" type="presParOf" srcId="{CF4C177E-0171-415C-AE4D-F9CB173E0C2E}" destId="{1D9AF7FF-B164-4734-B974-6BBECEBB88BE}" srcOrd="1" destOrd="0" presId="urn:microsoft.com/office/officeart/2005/8/layout/matrix1"/>
    <dgm:cxn modelId="{534C97D5-C03C-4A38-A3B6-BF5756F40F4F}" type="presParOf" srcId="{CF4C177E-0171-415C-AE4D-F9CB173E0C2E}" destId="{3978D264-7DED-4C69-80DE-1DDD16E67BBE}" srcOrd="2" destOrd="0" presId="urn:microsoft.com/office/officeart/2005/8/layout/matrix1"/>
    <dgm:cxn modelId="{26103EF6-7CDD-437E-8E0C-EA4A85F8DC98}" type="presParOf" srcId="{CF4C177E-0171-415C-AE4D-F9CB173E0C2E}" destId="{53CEC2FE-D0BA-4232-80A3-680A6401FDC7}" srcOrd="3" destOrd="0" presId="urn:microsoft.com/office/officeart/2005/8/layout/matrix1"/>
    <dgm:cxn modelId="{957823CA-EC70-4C68-870A-28F1BF562A56}" type="presParOf" srcId="{CF4C177E-0171-415C-AE4D-F9CB173E0C2E}" destId="{740830C1-BFB3-492D-8776-755A9F2BDF1E}" srcOrd="4" destOrd="0" presId="urn:microsoft.com/office/officeart/2005/8/layout/matrix1"/>
    <dgm:cxn modelId="{0874AB51-6AA8-4FFD-82F0-4EA60B3A64B9}" type="presParOf" srcId="{CF4C177E-0171-415C-AE4D-F9CB173E0C2E}" destId="{27951D34-FF9D-4778-AD84-323EA4305F77}" srcOrd="5" destOrd="0" presId="urn:microsoft.com/office/officeart/2005/8/layout/matrix1"/>
    <dgm:cxn modelId="{8B11B5CA-C138-4F3F-AF5B-B3FDD431AC39}" type="presParOf" srcId="{CF4C177E-0171-415C-AE4D-F9CB173E0C2E}" destId="{92DB291A-C450-4F90-937C-206B5F872FF5}" srcOrd="6" destOrd="0" presId="urn:microsoft.com/office/officeart/2005/8/layout/matrix1"/>
    <dgm:cxn modelId="{5F55AD12-E8CD-4B79-BC6D-BE4A20FFD576}" type="presParOf" srcId="{CF4C177E-0171-415C-AE4D-F9CB173E0C2E}" destId="{E85A5F4E-8449-489B-911D-86182C05A5DC}" srcOrd="7" destOrd="0" presId="urn:microsoft.com/office/officeart/2005/8/layout/matrix1"/>
    <dgm:cxn modelId="{43786C76-B8F8-4368-B78D-062F8FD474D3}" type="presParOf" srcId="{DAB09F49-E2F0-4B0C-A636-4C2316AB104B}" destId="{8446314A-158A-427A-9D3D-1F9676CE879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421F93-0ECE-4824-A818-E4C36DC1664D}">
      <dsp:nvSpPr>
        <dsp:cNvPr id="0" name=""/>
        <dsp:cNvSpPr/>
      </dsp:nvSpPr>
      <dsp:spPr>
        <a:xfrm rot="16200000">
          <a:off x="1236730" y="-1236730"/>
          <a:ext cx="3971050" cy="6444511"/>
        </a:xfrm>
        <a:prstGeom prst="round1Rect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800" b="1" kern="1200" dirty="0"/>
            <a:t>JUEZ A</a:t>
          </a:r>
          <a:r>
            <a:rPr lang="es-AR" sz="2800" kern="1200" dirty="0"/>
            <a:t>: no hay responsabilidad del vendedor, la cosa entregada no produjo satisfacción por que el comprador no se informo sobre el estado de la cosa. Rechazo de la demanda.</a:t>
          </a:r>
        </a:p>
      </dsp:txBody>
      <dsp:txXfrm rot="5400000">
        <a:off x="0" y="0"/>
        <a:ext cx="6444511" cy="2978287"/>
      </dsp:txXfrm>
    </dsp:sp>
    <dsp:sp modelId="{3978D264-7DED-4C69-80DE-1DDD16E67BBE}">
      <dsp:nvSpPr>
        <dsp:cNvPr id="0" name=""/>
        <dsp:cNvSpPr/>
      </dsp:nvSpPr>
      <dsp:spPr>
        <a:xfrm>
          <a:off x="6444511" y="25930"/>
          <a:ext cx="6444511" cy="3971050"/>
        </a:xfrm>
        <a:prstGeom prst="round1Rect">
          <a:avLst/>
        </a:prstGeom>
        <a:solidFill>
          <a:schemeClr val="accent4">
            <a:shade val="50000"/>
            <a:hueOff val="-104717"/>
            <a:satOff val="-3169"/>
            <a:lumOff val="208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800" b="1" kern="1200"/>
            <a:t>JUEZ B</a:t>
          </a:r>
          <a:r>
            <a:rPr lang="es-AR" sz="2800" kern="1200"/>
            <a:t>: interpretando a favor del comprador como CONSUMIDOR, este no fue informado adecuadamente y hace lugar a la demanda</a:t>
          </a:r>
          <a:endParaRPr lang="es-AR" sz="2800" kern="1200" dirty="0"/>
        </a:p>
      </dsp:txBody>
      <dsp:txXfrm>
        <a:off x="6444511" y="25930"/>
        <a:ext cx="6444511" cy="2978287"/>
      </dsp:txXfrm>
    </dsp:sp>
    <dsp:sp modelId="{740830C1-BFB3-492D-8776-755A9F2BDF1E}">
      <dsp:nvSpPr>
        <dsp:cNvPr id="0" name=""/>
        <dsp:cNvSpPr/>
      </dsp:nvSpPr>
      <dsp:spPr>
        <a:xfrm rot="10800000">
          <a:off x="25584" y="3851799"/>
          <a:ext cx="6444511" cy="3971050"/>
        </a:xfrm>
        <a:prstGeom prst="round1Rect">
          <a:avLst/>
        </a:prstGeom>
        <a:solidFill>
          <a:schemeClr val="accent4">
            <a:shade val="50000"/>
            <a:hueOff val="-209434"/>
            <a:satOff val="-6337"/>
            <a:lumOff val="416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800" b="1" kern="1200" dirty="0"/>
            <a:t>JUEZ C</a:t>
          </a:r>
          <a:r>
            <a:rPr lang="es-AR" sz="2800" kern="1200" dirty="0"/>
            <a:t>: </a:t>
          </a:r>
          <a:r>
            <a:rPr lang="es-AR" sz="2800" kern="1200" dirty="0">
              <a:solidFill>
                <a:schemeClr val="tx1"/>
              </a:solidFill>
            </a:rPr>
            <a:t>aplica el paso deductivo, el de consistencia, de coherencia y dice que el mercado de precios bajos y bienes usados tiene una justificación y no es un engaño. Rechaza la demanda</a:t>
          </a:r>
        </a:p>
      </dsp:txBody>
      <dsp:txXfrm rot="10800000">
        <a:off x="25584" y="4844561"/>
        <a:ext cx="6444511" cy="2978287"/>
      </dsp:txXfrm>
    </dsp:sp>
    <dsp:sp modelId="{92DB291A-C450-4F90-937C-206B5F872FF5}">
      <dsp:nvSpPr>
        <dsp:cNvPr id="0" name=""/>
        <dsp:cNvSpPr/>
      </dsp:nvSpPr>
      <dsp:spPr>
        <a:xfrm rot="5400000">
          <a:off x="7681242" y="2615068"/>
          <a:ext cx="3971050" cy="6444511"/>
        </a:xfrm>
        <a:prstGeom prst="round1Rect">
          <a:avLst/>
        </a:prstGeom>
        <a:solidFill>
          <a:schemeClr val="accent4">
            <a:shade val="50000"/>
            <a:hueOff val="-104717"/>
            <a:satOff val="-3169"/>
            <a:lumOff val="208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800" b="1" kern="1200" dirty="0"/>
            <a:t>JUEZ D</a:t>
          </a:r>
          <a:r>
            <a:rPr lang="es-AR" sz="2800" kern="1200" dirty="0"/>
            <a:t>: </a:t>
          </a:r>
          <a:r>
            <a:rPr lang="es-AR" sz="2800" kern="1200" dirty="0">
              <a:solidFill>
                <a:schemeClr val="tx1"/>
              </a:solidFill>
            </a:rPr>
            <a:t>Aplica el paso deductivo, el de consistencia y de coherencia, pero sostiene que el caso permite el uso de la discrecionalidad basada en principios en favor del débil, hace lugar a la demanda</a:t>
          </a:r>
        </a:p>
      </dsp:txBody>
      <dsp:txXfrm rot="-5400000">
        <a:off x="6444511" y="4844561"/>
        <a:ext cx="6444511" cy="2978287"/>
      </dsp:txXfrm>
    </dsp:sp>
    <dsp:sp modelId="{8446314A-158A-427A-9D3D-1F9676CE8797}">
      <dsp:nvSpPr>
        <dsp:cNvPr id="0" name=""/>
        <dsp:cNvSpPr/>
      </dsp:nvSpPr>
      <dsp:spPr>
        <a:xfrm>
          <a:off x="3606986" y="2455707"/>
          <a:ext cx="5754935" cy="2725907"/>
        </a:xfrm>
        <a:prstGeom prst="roundRect">
          <a:avLst/>
        </a:prstGeom>
        <a:solidFill>
          <a:schemeClr val="accent4"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800" b="0" kern="1200" dirty="0"/>
            <a:t>Una persona de escasos recursos adquiere a “B” un vehículo de muy bajo precio, el que una vez entregado presenta varios defectos.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800" b="1" kern="1200" dirty="0"/>
            <a:t>Deduce una demanda judicial por responsabilidad contractual</a:t>
          </a:r>
        </a:p>
      </dsp:txBody>
      <dsp:txXfrm>
        <a:off x="3740054" y="2588775"/>
        <a:ext cx="5488799" cy="24597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816638"/>
            <a:ext cx="10231203" cy="653725"/>
            <a:chOff x="0" y="0"/>
            <a:chExt cx="2694638" cy="1721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94638" cy="172174"/>
            </a:xfrm>
            <a:custGeom>
              <a:avLst/>
              <a:gdLst/>
              <a:ahLst/>
              <a:cxnLst/>
              <a:rect l="l" t="t" r="r" b="b"/>
              <a:pathLst>
                <a:path w="2694638" h="172174">
                  <a:moveTo>
                    <a:pt x="0" y="0"/>
                  </a:moveTo>
                  <a:lnTo>
                    <a:pt x="2694638" y="0"/>
                  </a:lnTo>
                  <a:lnTo>
                    <a:pt x="2694638" y="172174"/>
                  </a:lnTo>
                  <a:lnTo>
                    <a:pt x="0" y="172174"/>
                  </a:lnTo>
                  <a:lnTo>
                    <a:pt x="0" y="0"/>
                  </a:lnTo>
                </a:path>
              </a:pathLst>
            </a:custGeom>
            <a:solidFill>
              <a:srgbClr val="E9D8F1"/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4783041" y="1028700"/>
            <a:ext cx="7176346" cy="0"/>
          </a:xfrm>
          <a:prstGeom prst="line">
            <a:avLst/>
          </a:prstGeom>
          <a:ln w="47625" cap="flat">
            <a:solidFill>
              <a:srgbClr val="E9D8F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AR"/>
          </a:p>
        </p:txBody>
      </p:sp>
      <p:grpSp>
        <p:nvGrpSpPr>
          <p:cNvPr id="6" name="Group 6"/>
          <p:cNvGrpSpPr/>
          <p:nvPr/>
        </p:nvGrpSpPr>
        <p:grpSpPr>
          <a:xfrm>
            <a:off x="14002819" y="1294258"/>
            <a:ext cx="3698885" cy="9395577"/>
            <a:chOff x="0" y="0"/>
            <a:chExt cx="974192" cy="247455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74192" cy="2474555"/>
            </a:xfrm>
            <a:custGeom>
              <a:avLst/>
              <a:gdLst/>
              <a:ahLst/>
              <a:cxnLst/>
              <a:rect l="l" t="t" r="r" b="b"/>
              <a:pathLst>
                <a:path w="974192" h="2474555">
                  <a:moveTo>
                    <a:pt x="324906" y="19070"/>
                  </a:moveTo>
                  <a:cubicBezTo>
                    <a:pt x="374689" y="7556"/>
                    <a:pt x="431631" y="0"/>
                    <a:pt x="487358" y="0"/>
                  </a:cubicBezTo>
                  <a:cubicBezTo>
                    <a:pt x="543088" y="0"/>
                    <a:pt x="596713" y="6476"/>
                    <a:pt x="646131" y="17990"/>
                  </a:cubicBezTo>
                  <a:cubicBezTo>
                    <a:pt x="647184" y="18350"/>
                    <a:pt x="648235" y="18350"/>
                    <a:pt x="649286" y="18710"/>
                  </a:cubicBezTo>
                  <a:cubicBezTo>
                    <a:pt x="834871" y="64765"/>
                    <a:pt x="971563" y="186379"/>
                    <a:pt x="974192" y="365414"/>
                  </a:cubicBezTo>
                  <a:lnTo>
                    <a:pt x="974192" y="2474555"/>
                  </a:lnTo>
                  <a:lnTo>
                    <a:pt x="0" y="2474555"/>
                  </a:lnTo>
                  <a:lnTo>
                    <a:pt x="0" y="366980"/>
                  </a:lnTo>
                  <a:cubicBezTo>
                    <a:pt x="2629" y="185660"/>
                    <a:pt x="137218" y="64045"/>
                    <a:pt x="324906" y="19070"/>
                  </a:cubicBezTo>
                </a:path>
              </a:pathLst>
            </a:custGeom>
            <a:solidFill>
              <a:srgbClr val="E9D8F1"/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88900"/>
              <a:ext cx="660400" cy="723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1264581" y="5992046"/>
            <a:ext cx="7364683" cy="4900862"/>
          </a:xfrm>
          <a:custGeom>
            <a:avLst/>
            <a:gdLst/>
            <a:ahLst/>
            <a:cxnLst/>
            <a:rect l="l" t="t" r="r" b="b"/>
            <a:pathLst>
              <a:path w="7364683" h="4900862">
                <a:moveTo>
                  <a:pt x="0" y="0"/>
                </a:moveTo>
                <a:lnTo>
                  <a:pt x="7364683" y="0"/>
                </a:lnTo>
                <a:lnTo>
                  <a:pt x="7364683" y="4900862"/>
                </a:lnTo>
                <a:lnTo>
                  <a:pt x="0" y="49008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10" name="TextBox 10"/>
          <p:cNvSpPr txBox="1"/>
          <p:nvPr/>
        </p:nvSpPr>
        <p:spPr>
          <a:xfrm>
            <a:off x="1028700" y="3387987"/>
            <a:ext cx="10235881" cy="2018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95"/>
              </a:lnSpc>
            </a:pPr>
            <a:r>
              <a:rPr lang="en-US" sz="7448">
                <a:solidFill>
                  <a:srgbClr val="000000"/>
                </a:solidFill>
                <a:latin typeface="League Spartan"/>
              </a:rPr>
              <a:t>EL DEBATE SOBRE LA DECISION JUDICIAL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85231" y="801242"/>
            <a:ext cx="3754341" cy="961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4"/>
              </a:lnSpc>
              <a:spcBef>
                <a:spcPct val="0"/>
              </a:spcBef>
            </a:pPr>
            <a:r>
              <a:rPr lang="en-US" sz="3541">
                <a:solidFill>
                  <a:srgbClr val="000000"/>
                </a:solidFill>
                <a:latin typeface="Glacial Indifference Bold"/>
              </a:rPr>
              <a:t>Dr. Carlos M. Cosentini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6889587"/>
            <a:ext cx="10231203" cy="1872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000000"/>
                </a:solidFill>
                <a:latin typeface="Open Sans Bold"/>
              </a:rPr>
              <a:t>Aprender</a:t>
            </a:r>
            <a:r>
              <a:rPr lang="en-US" sz="5199" dirty="0">
                <a:solidFill>
                  <a:srgbClr val="000000"/>
                </a:solidFill>
                <a:latin typeface="Open Sans Bold"/>
              </a:rPr>
              <a:t> a </a:t>
            </a:r>
            <a:r>
              <a:rPr lang="en-US" sz="5199" dirty="0" err="1">
                <a:solidFill>
                  <a:srgbClr val="000000"/>
                </a:solidFill>
                <a:latin typeface="Open Sans Bold"/>
              </a:rPr>
              <a:t>pensar</a:t>
            </a:r>
            <a:r>
              <a:rPr lang="en-US" sz="5199" dirty="0">
                <a:solidFill>
                  <a:srgbClr val="000000"/>
                </a:solidFill>
                <a:latin typeface="Open Sans Bold"/>
              </a:rPr>
              <a:t> las </a:t>
            </a:r>
            <a:r>
              <a:rPr lang="en-US" sz="5199" dirty="0" err="1">
                <a:solidFill>
                  <a:srgbClr val="000000"/>
                </a:solidFill>
                <a:latin typeface="Open Sans Bold"/>
              </a:rPr>
              <a:t>resoluciones</a:t>
            </a:r>
            <a:r>
              <a:rPr lang="en-US" sz="5199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5199" dirty="0" err="1" smtClean="0">
                <a:solidFill>
                  <a:srgbClr val="000000"/>
                </a:solidFill>
                <a:latin typeface="Open Sans Bold"/>
              </a:rPr>
              <a:t>judiciales</a:t>
            </a:r>
            <a:endParaRPr lang="en-US" sz="5199" dirty="0">
              <a:solidFill>
                <a:srgbClr val="000000"/>
              </a:solidFill>
              <a:latin typeface="Open Sa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622451"/>
            <a:ext cx="9726095" cy="594379"/>
            <a:chOff x="0" y="0"/>
            <a:chExt cx="2561605" cy="1565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61605" cy="156544"/>
            </a:xfrm>
            <a:custGeom>
              <a:avLst/>
              <a:gdLst/>
              <a:ahLst/>
              <a:cxnLst/>
              <a:rect l="l" t="t" r="r" b="b"/>
              <a:pathLst>
                <a:path w="2561605" h="156544">
                  <a:moveTo>
                    <a:pt x="0" y="0"/>
                  </a:moveTo>
                  <a:lnTo>
                    <a:pt x="2561605" y="0"/>
                  </a:lnTo>
                  <a:lnTo>
                    <a:pt x="2561605" y="156544"/>
                  </a:lnTo>
                  <a:lnTo>
                    <a:pt x="0" y="156544"/>
                  </a:lnTo>
                  <a:lnTo>
                    <a:pt x="0" y="0"/>
                  </a:lnTo>
                </a:path>
              </a:pathLst>
            </a:custGeom>
            <a:solidFill>
              <a:srgbClr val="E9D8F1"/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607513"/>
            <a:ext cx="10909317" cy="1436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88"/>
              </a:lnSpc>
            </a:pPr>
            <a:r>
              <a:rPr lang="en-US" sz="4400" spc="346" dirty="0">
                <a:solidFill>
                  <a:srgbClr val="000000"/>
                </a:solidFill>
                <a:latin typeface="League Spartan"/>
              </a:rPr>
              <a:t>RELACIÓN DE LOS PARADIGMAS CON LA DECISIÓN</a:t>
            </a:r>
            <a:r>
              <a:rPr lang="en-US" sz="4618" spc="346" dirty="0">
                <a:solidFill>
                  <a:srgbClr val="000000"/>
                </a:solidFill>
                <a:latin typeface="League Spartan"/>
              </a:rPr>
              <a:t>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699" y="2743606"/>
            <a:ext cx="13082451" cy="6647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AR" sz="3600" dirty="0">
                <a:solidFill>
                  <a:srgbClr val="000000"/>
                </a:solidFill>
                <a:latin typeface="Glacial Indifference Bold"/>
              </a:rPr>
              <a:t>Son los modelos decisorios que tienen un status anterior a la regla y condicionan las decisiones.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AR" sz="3600" dirty="0">
                <a:solidFill>
                  <a:srgbClr val="000000"/>
                </a:solidFill>
                <a:latin typeface="Aptos" panose="020B0004020202020204" pitchFamily="34" charset="0"/>
                <a:cs typeface="Dubai Light" panose="020F0502020204030204" pitchFamily="34" charset="-78"/>
              </a:rPr>
              <a:t>Quien solo se basa en paradigmas da preeminencia al contexto por sobre la norma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AR" sz="3600" b="1" dirty="0">
                <a:solidFill>
                  <a:srgbClr val="000000"/>
                </a:solidFill>
                <a:latin typeface="Aptos" panose="020B0004020202020204" pitchFamily="34" charset="0"/>
                <a:cs typeface="Dubai Light" panose="020F0502020204030204" pitchFamily="34" charset="-78"/>
              </a:rPr>
              <a:t>Ventaja</a:t>
            </a:r>
            <a:r>
              <a:rPr lang="es-AR" sz="3600" dirty="0">
                <a:solidFill>
                  <a:srgbClr val="000000"/>
                </a:solidFill>
                <a:latin typeface="Aptos" panose="020B0004020202020204" pitchFamily="34" charset="0"/>
                <a:cs typeface="Dubai Light" panose="020F0502020204030204" pitchFamily="34" charset="-78"/>
              </a:rPr>
              <a:t>: hacen posible una forma de argumento común y facilitan los debates interpretativos entre quienes tienen una mirada común.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AR" sz="3600" b="1" dirty="0">
                <a:solidFill>
                  <a:srgbClr val="000000"/>
                </a:solidFill>
                <a:latin typeface="Aptos" panose="020B0004020202020204" pitchFamily="34" charset="0"/>
                <a:cs typeface="Dubai Light" panose="020F0502020204030204" pitchFamily="34" charset="-78"/>
              </a:rPr>
              <a:t>Problemas:</a:t>
            </a:r>
            <a:r>
              <a:rPr lang="es-AR" sz="3600" dirty="0">
                <a:solidFill>
                  <a:srgbClr val="000000"/>
                </a:solidFill>
                <a:latin typeface="Aptos" panose="020B0004020202020204" pitchFamily="34" charset="0"/>
                <a:cs typeface="Dubai Light" panose="020F0502020204030204" pitchFamily="34" charset="-78"/>
              </a:rPr>
              <a:t> 1) distintos enfoques frente a un mismo problema, 2) expansión de los paradigmas y 3) conflicto de los paradigmas.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AR" sz="3600" dirty="0">
                <a:solidFill>
                  <a:srgbClr val="000000"/>
                </a:solidFill>
                <a:latin typeface="Aptos" panose="020B0004020202020204" pitchFamily="34" charset="0"/>
                <a:cs typeface="Dubai Light" panose="020F0502020204030204" pitchFamily="34" charset="-78"/>
              </a:rPr>
              <a:t>Es necesario </a:t>
            </a:r>
            <a:r>
              <a:rPr lang="es-AR" sz="3600" b="1" dirty="0">
                <a:solidFill>
                  <a:srgbClr val="000000"/>
                </a:solidFill>
                <a:latin typeface="Aptos" panose="020B0004020202020204" pitchFamily="34" charset="0"/>
                <a:cs typeface="Dubai Light" panose="020F0502020204030204" pitchFamily="34" charset="-78"/>
              </a:rPr>
              <a:t>establecer un mínimo de criterios de corrección</a:t>
            </a:r>
            <a:r>
              <a:rPr lang="es-AR" sz="3600" dirty="0">
                <a:solidFill>
                  <a:srgbClr val="000000"/>
                </a:solidFill>
                <a:latin typeface="Aptos" panose="020B0004020202020204" pitchFamily="34" charset="0"/>
                <a:cs typeface="Dubai Light" panose="020F0502020204030204" pitchFamily="34" charset="-78"/>
              </a:rPr>
              <a:t> que limite la interpretación subjetiva.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4111151" y="-470720"/>
            <a:ext cx="3612045" cy="3560301"/>
            <a:chOff x="0" y="0"/>
            <a:chExt cx="660400" cy="65094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650940"/>
            </a:xfrm>
            <a:custGeom>
              <a:avLst/>
              <a:gdLst/>
              <a:ahLst/>
              <a:cxnLst/>
              <a:rect l="l" t="t" r="r" b="b"/>
              <a:pathLst>
                <a:path w="660400" h="650940">
                  <a:moveTo>
                    <a:pt x="220252" y="631871"/>
                  </a:moveTo>
                  <a:cubicBezTo>
                    <a:pt x="254109" y="643384"/>
                    <a:pt x="292600" y="650940"/>
                    <a:pt x="330378" y="650940"/>
                  </a:cubicBezTo>
                  <a:cubicBezTo>
                    <a:pt x="368157" y="650940"/>
                    <a:pt x="404509" y="644463"/>
                    <a:pt x="438009" y="632949"/>
                  </a:cubicBezTo>
                  <a:cubicBezTo>
                    <a:pt x="438723" y="632589"/>
                    <a:pt x="439435" y="632589"/>
                    <a:pt x="440148" y="632230"/>
                  </a:cubicBezTo>
                  <a:cubicBezTo>
                    <a:pt x="565955" y="586175"/>
                    <a:pt x="658618" y="464561"/>
                    <a:pt x="660400" y="326033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325791"/>
                  </a:lnTo>
                  <a:cubicBezTo>
                    <a:pt x="1782" y="465280"/>
                    <a:pt x="93019" y="586895"/>
                    <a:pt x="220252" y="631871"/>
                  </a:cubicBezTo>
                </a:path>
              </a:pathLst>
            </a:custGeom>
            <a:solidFill>
              <a:srgbClr val="E9D8F1"/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660400" cy="723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5077318" y="666010"/>
            <a:ext cx="1679711" cy="1550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96"/>
              </a:lnSpc>
              <a:spcBef>
                <a:spcPct val="0"/>
              </a:spcBef>
            </a:pPr>
            <a:r>
              <a:rPr lang="en-US" sz="9069" dirty="0">
                <a:solidFill>
                  <a:srgbClr val="000000"/>
                </a:solidFill>
                <a:latin typeface="Glacial Indifference Bold"/>
              </a:rPr>
              <a:t>09</a:t>
            </a:r>
          </a:p>
        </p:txBody>
      </p:sp>
    </p:spTree>
    <p:extLst>
      <p:ext uri="{BB962C8B-B14F-4D97-AF65-F5344CB8AC3E}">
        <p14:creationId xmlns:p14="http://schemas.microsoft.com/office/powerpoint/2010/main" val="412910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/>
          <p:nvPr/>
        </p:nvGrpSpPr>
        <p:grpSpPr>
          <a:xfrm>
            <a:off x="1110269" y="852713"/>
            <a:ext cx="11557771" cy="456718"/>
            <a:chOff x="0" y="0"/>
            <a:chExt cx="3044022" cy="12028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044022" cy="120288"/>
            </a:xfrm>
            <a:custGeom>
              <a:avLst/>
              <a:gdLst/>
              <a:ahLst/>
              <a:cxnLst/>
              <a:rect l="l" t="t" r="r" b="b"/>
              <a:pathLst>
                <a:path w="3044022" h="120288">
                  <a:moveTo>
                    <a:pt x="0" y="0"/>
                  </a:moveTo>
                  <a:lnTo>
                    <a:pt x="3044022" y="0"/>
                  </a:lnTo>
                  <a:lnTo>
                    <a:pt x="3044022" y="120288"/>
                  </a:lnTo>
                  <a:lnTo>
                    <a:pt x="0" y="120288"/>
                  </a:lnTo>
                  <a:lnTo>
                    <a:pt x="0" y="0"/>
                  </a:lnTo>
                </a:path>
              </a:pathLst>
            </a:custGeom>
            <a:solidFill>
              <a:srgbClr val="E9D8F1"/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4387450" y="-470719"/>
            <a:ext cx="3591263" cy="3480620"/>
            <a:chOff x="0" y="0"/>
            <a:chExt cx="660400" cy="65094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60400" cy="650940"/>
            </a:xfrm>
            <a:custGeom>
              <a:avLst/>
              <a:gdLst/>
              <a:ahLst/>
              <a:cxnLst/>
              <a:rect l="l" t="t" r="r" b="b"/>
              <a:pathLst>
                <a:path w="660400" h="650940">
                  <a:moveTo>
                    <a:pt x="220252" y="631871"/>
                  </a:moveTo>
                  <a:cubicBezTo>
                    <a:pt x="254109" y="643384"/>
                    <a:pt x="292600" y="650940"/>
                    <a:pt x="330378" y="650940"/>
                  </a:cubicBezTo>
                  <a:cubicBezTo>
                    <a:pt x="368157" y="650940"/>
                    <a:pt x="404509" y="644463"/>
                    <a:pt x="438009" y="632949"/>
                  </a:cubicBezTo>
                  <a:cubicBezTo>
                    <a:pt x="438723" y="632589"/>
                    <a:pt x="439435" y="632589"/>
                    <a:pt x="440148" y="632230"/>
                  </a:cubicBezTo>
                  <a:cubicBezTo>
                    <a:pt x="565955" y="586175"/>
                    <a:pt x="658618" y="464561"/>
                    <a:pt x="660400" y="326033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325791"/>
                  </a:lnTo>
                  <a:cubicBezTo>
                    <a:pt x="1782" y="465280"/>
                    <a:pt x="93019" y="586895"/>
                    <a:pt x="220252" y="631871"/>
                  </a:cubicBezTo>
                </a:path>
              </a:pathLst>
            </a:custGeom>
            <a:solidFill>
              <a:srgbClr val="E9D8F1"/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660400" cy="723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328590" y="362800"/>
            <a:ext cx="11121129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70"/>
              </a:lnSpc>
            </a:pPr>
            <a:r>
              <a:rPr lang="en-US" sz="4318" dirty="0">
                <a:solidFill>
                  <a:srgbClr val="000000"/>
                </a:solidFill>
                <a:latin typeface="League Spartan"/>
              </a:rPr>
              <a:t>UN EJEMPLO PARA PENSAR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5361139" y="534021"/>
            <a:ext cx="1679711" cy="1550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96"/>
              </a:lnSpc>
              <a:spcBef>
                <a:spcPct val="0"/>
              </a:spcBef>
            </a:pPr>
            <a:r>
              <a:rPr lang="en-US" sz="9069" dirty="0">
                <a:solidFill>
                  <a:srgbClr val="000000"/>
                </a:solidFill>
                <a:latin typeface="Glacial Indifference Bold"/>
              </a:rPr>
              <a:t>10</a:t>
            </a:r>
          </a:p>
        </p:txBody>
      </p:sp>
      <p:graphicFrame>
        <p:nvGraphicFramePr>
          <p:cNvPr id="26" name="Diagrama 25">
            <a:extLst>
              <a:ext uri="{FF2B5EF4-FFF2-40B4-BE49-F238E27FC236}">
                <a16:creationId xmlns:a16="http://schemas.microsoft.com/office/drawing/2014/main" xmlns="" id="{39F265F0-3877-425C-911E-0E8942F4DE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4968600"/>
              </p:ext>
            </p:extLst>
          </p:nvPr>
        </p:nvGraphicFramePr>
        <p:xfrm>
          <a:off x="1498426" y="1773400"/>
          <a:ext cx="12889023" cy="7942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208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111151" y="-470720"/>
            <a:ext cx="3612045" cy="3560301"/>
            <a:chOff x="0" y="0"/>
            <a:chExt cx="660400" cy="6509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650940"/>
            </a:xfrm>
            <a:custGeom>
              <a:avLst/>
              <a:gdLst/>
              <a:ahLst/>
              <a:cxnLst/>
              <a:rect l="l" t="t" r="r" b="b"/>
              <a:pathLst>
                <a:path w="660400" h="650940">
                  <a:moveTo>
                    <a:pt x="220252" y="631871"/>
                  </a:moveTo>
                  <a:cubicBezTo>
                    <a:pt x="254109" y="643384"/>
                    <a:pt x="292600" y="650940"/>
                    <a:pt x="330378" y="650940"/>
                  </a:cubicBezTo>
                  <a:cubicBezTo>
                    <a:pt x="368157" y="650940"/>
                    <a:pt x="404509" y="644463"/>
                    <a:pt x="438009" y="632949"/>
                  </a:cubicBezTo>
                  <a:cubicBezTo>
                    <a:pt x="438723" y="632589"/>
                    <a:pt x="439435" y="632589"/>
                    <a:pt x="440148" y="632230"/>
                  </a:cubicBezTo>
                  <a:cubicBezTo>
                    <a:pt x="565955" y="586175"/>
                    <a:pt x="658618" y="464561"/>
                    <a:pt x="660400" y="326033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325791"/>
                  </a:lnTo>
                  <a:cubicBezTo>
                    <a:pt x="1782" y="465280"/>
                    <a:pt x="93019" y="586895"/>
                    <a:pt x="220252" y="631871"/>
                  </a:cubicBezTo>
                </a:path>
              </a:pathLst>
            </a:custGeom>
            <a:solidFill>
              <a:srgbClr val="E9D8F1"/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660400" cy="723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585651" y="7173092"/>
            <a:ext cx="3612045" cy="3560301"/>
            <a:chOff x="0" y="0"/>
            <a:chExt cx="660400" cy="6509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60400" cy="650940"/>
            </a:xfrm>
            <a:custGeom>
              <a:avLst/>
              <a:gdLst/>
              <a:ahLst/>
              <a:cxnLst/>
              <a:rect l="l" t="t" r="r" b="b"/>
              <a:pathLst>
                <a:path w="660400" h="650940">
                  <a:moveTo>
                    <a:pt x="220252" y="631871"/>
                  </a:moveTo>
                  <a:cubicBezTo>
                    <a:pt x="254109" y="643384"/>
                    <a:pt x="292600" y="650940"/>
                    <a:pt x="330378" y="650940"/>
                  </a:cubicBezTo>
                  <a:cubicBezTo>
                    <a:pt x="368157" y="650940"/>
                    <a:pt x="404509" y="644463"/>
                    <a:pt x="438009" y="632949"/>
                  </a:cubicBezTo>
                  <a:cubicBezTo>
                    <a:pt x="438723" y="632589"/>
                    <a:pt x="439435" y="632589"/>
                    <a:pt x="440148" y="632230"/>
                  </a:cubicBezTo>
                  <a:cubicBezTo>
                    <a:pt x="565955" y="586175"/>
                    <a:pt x="658618" y="464561"/>
                    <a:pt x="660400" y="326033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325791"/>
                  </a:lnTo>
                  <a:cubicBezTo>
                    <a:pt x="1782" y="465280"/>
                    <a:pt x="93019" y="586895"/>
                    <a:pt x="220252" y="631871"/>
                  </a:cubicBezTo>
                </a:path>
              </a:pathLst>
            </a:custGeom>
            <a:solidFill>
              <a:srgbClr val="E9D8F1"/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660400" cy="723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0882117" y="6113477"/>
            <a:ext cx="7405883" cy="4173523"/>
          </a:xfrm>
          <a:custGeom>
            <a:avLst/>
            <a:gdLst/>
            <a:ahLst/>
            <a:cxnLst/>
            <a:rect l="l" t="t" r="r" b="b"/>
            <a:pathLst>
              <a:path w="7405883" h="4173523">
                <a:moveTo>
                  <a:pt x="0" y="0"/>
                </a:moveTo>
                <a:lnTo>
                  <a:pt x="7405883" y="0"/>
                </a:lnTo>
                <a:lnTo>
                  <a:pt x="7405883" y="4173523"/>
                </a:lnTo>
                <a:lnTo>
                  <a:pt x="0" y="41735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9" name="TextBox 9"/>
          <p:cNvSpPr txBox="1"/>
          <p:nvPr/>
        </p:nvSpPr>
        <p:spPr>
          <a:xfrm>
            <a:off x="1028700" y="1038225"/>
            <a:ext cx="12519426" cy="5847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89"/>
              </a:lnSpc>
            </a:pPr>
            <a:r>
              <a:rPr lang="en-US" sz="4600" spc="-139" dirty="0">
                <a:solidFill>
                  <a:srgbClr val="000000"/>
                </a:solidFill>
                <a:latin typeface="Glacial Indifference Bold Italics"/>
              </a:rPr>
              <a:t>Los </a:t>
            </a:r>
            <a:r>
              <a:rPr lang="en-US" sz="4600" spc="-139" dirty="0" err="1">
                <a:solidFill>
                  <a:srgbClr val="000000"/>
                </a:solidFill>
                <a:latin typeface="Glacial Indifference Bold Italics"/>
              </a:rPr>
              <a:t>jueces</a:t>
            </a:r>
            <a:r>
              <a:rPr lang="en-US" sz="4600" spc="-139" dirty="0">
                <a:solidFill>
                  <a:srgbClr val="000000"/>
                </a:solidFill>
                <a:latin typeface="Glacial Indifference Bold Italics"/>
              </a:rPr>
              <a:t> no son </a:t>
            </a:r>
            <a:r>
              <a:rPr lang="en-US" sz="4600" spc="-139" dirty="0" err="1">
                <a:solidFill>
                  <a:srgbClr val="000000"/>
                </a:solidFill>
                <a:latin typeface="Glacial Indifference Bold Italics"/>
              </a:rPr>
              <a:t>gigantes</a:t>
            </a:r>
            <a:r>
              <a:rPr lang="en-US" sz="4600" spc="-139" dirty="0">
                <a:solidFill>
                  <a:srgbClr val="000000"/>
                </a:solidFill>
                <a:latin typeface="Glacial Indifference Bold Italics"/>
              </a:rPr>
              <a:t> </a:t>
            </a:r>
            <a:r>
              <a:rPr lang="en-US" sz="4600" spc="-139" dirty="0" err="1">
                <a:solidFill>
                  <a:srgbClr val="000000"/>
                </a:solidFill>
                <a:latin typeface="Glacial Indifference Bold Italics"/>
              </a:rPr>
              <a:t>morales</a:t>
            </a:r>
            <a:r>
              <a:rPr lang="en-US" sz="4600" spc="-139" dirty="0">
                <a:solidFill>
                  <a:srgbClr val="000000"/>
                </a:solidFill>
                <a:latin typeface="Glacial Indifference Bold Italics"/>
              </a:rPr>
              <a:t> o </a:t>
            </a:r>
            <a:r>
              <a:rPr lang="en-US" sz="4600" spc="-139" dirty="0" err="1">
                <a:solidFill>
                  <a:srgbClr val="000000"/>
                </a:solidFill>
                <a:latin typeface="Glacial Indifference Bold Italics"/>
              </a:rPr>
              <a:t>intelectuales</a:t>
            </a:r>
            <a:r>
              <a:rPr lang="en-US" sz="4600" spc="-139" dirty="0">
                <a:solidFill>
                  <a:srgbClr val="000000"/>
                </a:solidFill>
                <a:latin typeface="Glacial Indifference Bold Italics"/>
              </a:rPr>
              <a:t>, </a:t>
            </a:r>
            <a:r>
              <a:rPr lang="en-US" sz="4600" spc="-139" dirty="0" err="1">
                <a:solidFill>
                  <a:srgbClr val="000000"/>
                </a:solidFill>
                <a:latin typeface="Glacial Indifference Bold Italics"/>
              </a:rPr>
              <a:t>ni</a:t>
            </a:r>
            <a:r>
              <a:rPr lang="en-US" sz="4600" spc="-139" dirty="0">
                <a:solidFill>
                  <a:srgbClr val="000000"/>
                </a:solidFill>
                <a:latin typeface="Glacial Indifference Bold Italics"/>
              </a:rPr>
              <a:t> </a:t>
            </a:r>
            <a:r>
              <a:rPr lang="en-US" sz="4600" spc="-139" dirty="0" err="1">
                <a:solidFill>
                  <a:srgbClr val="000000"/>
                </a:solidFill>
                <a:latin typeface="Glacial Indifference Bold Italics"/>
              </a:rPr>
              <a:t>profetas</a:t>
            </a:r>
            <a:r>
              <a:rPr lang="en-US" sz="4600" spc="-139" dirty="0">
                <a:solidFill>
                  <a:srgbClr val="000000"/>
                </a:solidFill>
                <a:latin typeface="Glacial Indifference Bold Italics"/>
              </a:rPr>
              <a:t> </a:t>
            </a:r>
            <a:r>
              <a:rPr lang="en-US" sz="4600" spc="-139" dirty="0" err="1">
                <a:solidFill>
                  <a:srgbClr val="000000"/>
                </a:solidFill>
                <a:latin typeface="Glacial Indifference Bold Italics"/>
              </a:rPr>
              <a:t>ni</a:t>
            </a:r>
            <a:r>
              <a:rPr lang="en-US" sz="4600" spc="-139" dirty="0">
                <a:solidFill>
                  <a:srgbClr val="000000"/>
                </a:solidFill>
                <a:latin typeface="Glacial Indifference Bold Italics"/>
              </a:rPr>
              <a:t> </a:t>
            </a:r>
            <a:r>
              <a:rPr lang="en-US" sz="4600" spc="-139" dirty="0" err="1">
                <a:solidFill>
                  <a:srgbClr val="000000"/>
                </a:solidFill>
                <a:latin typeface="Glacial Indifference Bold Italics"/>
              </a:rPr>
              <a:t>oráculos</a:t>
            </a:r>
            <a:r>
              <a:rPr lang="en-US" sz="4600" spc="-139" dirty="0">
                <a:solidFill>
                  <a:srgbClr val="000000"/>
                </a:solidFill>
                <a:latin typeface="Glacial Indifference Bold Italics"/>
              </a:rPr>
              <a:t>, </a:t>
            </a:r>
            <a:r>
              <a:rPr lang="en-US" sz="4600" spc="-139" dirty="0" err="1">
                <a:solidFill>
                  <a:srgbClr val="000000"/>
                </a:solidFill>
                <a:latin typeface="Glacial Indifference Bold Italics"/>
              </a:rPr>
              <a:t>ni</a:t>
            </a:r>
            <a:r>
              <a:rPr lang="en-US" sz="4600" spc="-139" dirty="0">
                <a:solidFill>
                  <a:srgbClr val="000000"/>
                </a:solidFill>
                <a:latin typeface="Glacial Indifference Bold Italics"/>
              </a:rPr>
              <a:t> </a:t>
            </a:r>
            <a:r>
              <a:rPr lang="en-US" sz="4600" spc="-139" dirty="0" err="1">
                <a:solidFill>
                  <a:srgbClr val="000000"/>
                </a:solidFill>
                <a:latin typeface="Glacial Indifference Bold Italics"/>
              </a:rPr>
              <a:t>meros</a:t>
            </a:r>
            <a:r>
              <a:rPr lang="en-US" sz="4600" spc="-139" dirty="0">
                <a:solidFill>
                  <a:srgbClr val="000000"/>
                </a:solidFill>
                <a:latin typeface="Glacial Indifference Bold Italics"/>
              </a:rPr>
              <a:t> </a:t>
            </a:r>
            <a:r>
              <a:rPr lang="en-US" sz="4600" spc="-139" dirty="0" err="1">
                <a:solidFill>
                  <a:srgbClr val="000000"/>
                </a:solidFill>
                <a:latin typeface="Glacial Indifference Bold Italics"/>
              </a:rPr>
              <a:t>portavoces</a:t>
            </a:r>
            <a:r>
              <a:rPr lang="en-US" sz="4600" spc="-139" dirty="0">
                <a:solidFill>
                  <a:srgbClr val="000000"/>
                </a:solidFill>
                <a:latin typeface="Glacial Indifference Bold Italics"/>
              </a:rPr>
              <a:t> o </a:t>
            </a:r>
            <a:r>
              <a:rPr lang="en-US" sz="4600" spc="-139" dirty="0" err="1">
                <a:solidFill>
                  <a:srgbClr val="000000"/>
                </a:solidFill>
                <a:latin typeface="Glacial Indifference Bold Italics"/>
              </a:rPr>
              <a:t>máquinas</a:t>
            </a:r>
            <a:r>
              <a:rPr lang="en-US" sz="4600" spc="-139" dirty="0">
                <a:solidFill>
                  <a:srgbClr val="000000"/>
                </a:solidFill>
                <a:latin typeface="Glacial Indifference Bold Italics"/>
              </a:rPr>
              <a:t> </a:t>
            </a:r>
            <a:r>
              <a:rPr lang="en-US" sz="4600" spc="-139" dirty="0" err="1">
                <a:solidFill>
                  <a:srgbClr val="000000"/>
                </a:solidFill>
                <a:latin typeface="Glacial Indifference Bold Italics"/>
              </a:rPr>
              <a:t>calculadoras</a:t>
            </a:r>
            <a:r>
              <a:rPr lang="en-US" sz="4600" spc="-139" dirty="0">
                <a:solidFill>
                  <a:srgbClr val="000000"/>
                </a:solidFill>
                <a:latin typeface="Glacial Indifference Bold Italics"/>
              </a:rPr>
              <a:t>. Son </a:t>
            </a:r>
            <a:r>
              <a:rPr lang="en-US" sz="4600" spc="-139" dirty="0" err="1">
                <a:solidFill>
                  <a:srgbClr val="000000"/>
                </a:solidFill>
                <a:latin typeface="Glacial Indifference Bold Italics"/>
              </a:rPr>
              <a:t>trabajadores</a:t>
            </a:r>
            <a:r>
              <a:rPr lang="en-US" sz="4600" spc="-139" dirty="0">
                <a:solidFill>
                  <a:srgbClr val="000000"/>
                </a:solidFill>
                <a:latin typeface="Glacial Indifference Bold Italics"/>
              </a:rPr>
              <a:t> </a:t>
            </a:r>
            <a:r>
              <a:rPr lang="en-US" sz="4600" spc="-139" dirty="0" err="1">
                <a:solidFill>
                  <a:srgbClr val="000000"/>
                </a:solidFill>
                <a:latin typeface="Glacial Indifference Bold Italics"/>
              </a:rPr>
              <a:t>humanos</a:t>
            </a:r>
            <a:r>
              <a:rPr lang="en-US" sz="4600" spc="-139" dirty="0">
                <a:solidFill>
                  <a:srgbClr val="000000"/>
                </a:solidFill>
                <a:latin typeface="Glacial Indifference Bold Italics"/>
              </a:rPr>
              <a:t>, </a:t>
            </a:r>
            <a:r>
              <a:rPr lang="en-US" sz="4600" spc="-139" dirty="0" err="1">
                <a:solidFill>
                  <a:srgbClr val="000000"/>
                </a:solidFill>
                <a:latin typeface="Glacial Indifference Bold Italics"/>
              </a:rPr>
              <a:t>demasiado</a:t>
            </a:r>
            <a:r>
              <a:rPr lang="en-US" sz="4600" spc="-139" dirty="0">
                <a:solidFill>
                  <a:srgbClr val="000000"/>
                </a:solidFill>
                <a:latin typeface="Glacial Indifference Bold Italics"/>
              </a:rPr>
              <a:t> </a:t>
            </a:r>
            <a:r>
              <a:rPr lang="en-US" sz="4600" spc="-139" dirty="0" err="1">
                <a:solidFill>
                  <a:srgbClr val="000000"/>
                </a:solidFill>
                <a:latin typeface="Glacial Indifference Bold Italics"/>
              </a:rPr>
              <a:t>humanos</a:t>
            </a:r>
            <a:r>
              <a:rPr lang="en-US" sz="4600" spc="-139" dirty="0">
                <a:solidFill>
                  <a:srgbClr val="000000"/>
                </a:solidFill>
                <a:latin typeface="Glacial Indifference Bold Italics"/>
              </a:rPr>
              <a:t> que </a:t>
            </a:r>
            <a:r>
              <a:rPr lang="en-US" sz="4600" spc="-139" dirty="0" err="1">
                <a:solidFill>
                  <a:srgbClr val="000000"/>
                </a:solidFill>
                <a:latin typeface="Glacial Indifference Bold Italics"/>
              </a:rPr>
              <a:t>reaccionan</a:t>
            </a:r>
            <a:r>
              <a:rPr lang="en-US" sz="4600" spc="-139" dirty="0">
                <a:solidFill>
                  <a:srgbClr val="000000"/>
                </a:solidFill>
                <a:latin typeface="Glacial Indifference Bold Italics"/>
              </a:rPr>
              <a:t> del </a:t>
            </a:r>
            <a:r>
              <a:rPr lang="en-US" sz="4600" spc="-139" dirty="0" err="1">
                <a:solidFill>
                  <a:srgbClr val="000000"/>
                </a:solidFill>
                <a:latin typeface="Glacial Indifference Bold Italics"/>
              </a:rPr>
              <a:t>mismo</a:t>
            </a:r>
            <a:r>
              <a:rPr lang="en-US" sz="4600" spc="-139" dirty="0">
                <a:solidFill>
                  <a:srgbClr val="000000"/>
                </a:solidFill>
                <a:latin typeface="Glacial Indifference Bold Italics"/>
              </a:rPr>
              <a:t> modo que lo </a:t>
            </a:r>
            <a:r>
              <a:rPr lang="en-US" sz="4600" spc="-139" dirty="0" err="1">
                <a:solidFill>
                  <a:srgbClr val="000000"/>
                </a:solidFill>
                <a:latin typeface="Glacial Indifference Bold Italics"/>
              </a:rPr>
              <a:t>hacen</a:t>
            </a:r>
            <a:r>
              <a:rPr lang="en-US" sz="4600" spc="-139" dirty="0">
                <a:solidFill>
                  <a:srgbClr val="000000"/>
                </a:solidFill>
                <a:latin typeface="Glacial Indifference Bold Italics"/>
              </a:rPr>
              <a:t> </a:t>
            </a:r>
            <a:r>
              <a:rPr lang="en-US" sz="4600" spc="-139" dirty="0" err="1">
                <a:solidFill>
                  <a:srgbClr val="000000"/>
                </a:solidFill>
                <a:latin typeface="Glacial Indifference Bold Italics"/>
              </a:rPr>
              <a:t>otros</a:t>
            </a:r>
            <a:r>
              <a:rPr lang="en-US" sz="4600" spc="-139" dirty="0">
                <a:solidFill>
                  <a:srgbClr val="000000"/>
                </a:solidFill>
                <a:latin typeface="Glacial Indifference Bold Italics"/>
              </a:rPr>
              <a:t> </a:t>
            </a:r>
            <a:r>
              <a:rPr lang="en-US" sz="4600" spc="-139" dirty="0" err="1">
                <a:solidFill>
                  <a:srgbClr val="000000"/>
                </a:solidFill>
                <a:latin typeface="Glacial Indifference Bold Italics"/>
              </a:rPr>
              <a:t>trabajadores</a:t>
            </a:r>
            <a:r>
              <a:rPr lang="en-US" sz="4600" spc="-139" dirty="0">
                <a:solidFill>
                  <a:srgbClr val="000000"/>
                </a:solidFill>
                <a:latin typeface="Glacial Indifference Bold Italics"/>
              </a:rPr>
              <a:t> ante las </a:t>
            </a:r>
            <a:r>
              <a:rPr lang="en-US" sz="4600" spc="-139" dirty="0" err="1">
                <a:solidFill>
                  <a:srgbClr val="000000"/>
                </a:solidFill>
                <a:latin typeface="Glacial Indifference Bold Italics"/>
              </a:rPr>
              <a:t>soluciones</a:t>
            </a:r>
            <a:r>
              <a:rPr lang="en-US" sz="4600" spc="-139" dirty="0">
                <a:solidFill>
                  <a:srgbClr val="000000"/>
                </a:solidFill>
                <a:latin typeface="Glacial Indifference Bold Italics"/>
              </a:rPr>
              <a:t> del mercado de </a:t>
            </a:r>
            <a:r>
              <a:rPr lang="en-US" sz="4600" spc="-139" dirty="0" err="1">
                <a:solidFill>
                  <a:srgbClr val="000000"/>
                </a:solidFill>
                <a:latin typeface="Glacial Indifference Bold Italics"/>
              </a:rPr>
              <a:t>trabajo</a:t>
            </a:r>
            <a:r>
              <a:rPr lang="en-US" sz="4600" spc="-139" dirty="0">
                <a:solidFill>
                  <a:srgbClr val="000000"/>
                </a:solidFill>
                <a:latin typeface="Glacial Indifference Bold Italics"/>
              </a:rPr>
              <a:t> </a:t>
            </a:r>
            <a:r>
              <a:rPr lang="en-US" sz="4600" spc="-139" dirty="0" err="1">
                <a:solidFill>
                  <a:srgbClr val="000000"/>
                </a:solidFill>
                <a:latin typeface="Glacial Indifference Bold Italics"/>
              </a:rPr>
              <a:t>en</a:t>
            </a:r>
            <a:r>
              <a:rPr lang="en-US" sz="4600" spc="-139" dirty="0">
                <a:solidFill>
                  <a:srgbClr val="000000"/>
                </a:solidFill>
                <a:latin typeface="Glacial Indifference Bold Italics"/>
              </a:rPr>
              <a:t> que </a:t>
            </a:r>
            <a:r>
              <a:rPr lang="en-US" sz="4600" spc="-139" dirty="0" err="1">
                <a:solidFill>
                  <a:srgbClr val="000000"/>
                </a:solidFill>
                <a:latin typeface="Glacial Indifference Bold Italics"/>
              </a:rPr>
              <a:t>actúan</a:t>
            </a:r>
            <a:r>
              <a:rPr lang="en-US" sz="4600" spc="-139" dirty="0">
                <a:solidFill>
                  <a:srgbClr val="000000"/>
                </a:solidFill>
                <a:latin typeface="Glacial Indifference Bold Italics"/>
              </a:rPr>
              <a:t>. </a:t>
            </a:r>
          </a:p>
          <a:p>
            <a:pPr algn="ctr">
              <a:lnSpc>
                <a:spcPts val="5689"/>
              </a:lnSpc>
            </a:pPr>
            <a:r>
              <a:rPr lang="en-US" sz="4600" spc="-139" dirty="0">
                <a:solidFill>
                  <a:srgbClr val="000000"/>
                </a:solidFill>
                <a:latin typeface="Glacial Indifference Bold Italics"/>
              </a:rPr>
              <a:t>(Richard Posner. “How Judges Think”)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639283" y="3791013"/>
            <a:ext cx="9009434" cy="1012103"/>
            <a:chOff x="0" y="0"/>
            <a:chExt cx="1253777" cy="1408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53777" cy="140847"/>
            </a:xfrm>
            <a:custGeom>
              <a:avLst/>
              <a:gdLst/>
              <a:ahLst/>
              <a:cxnLst/>
              <a:rect l="l" t="t" r="r" b="b"/>
              <a:pathLst>
                <a:path w="1253777" h="140847">
                  <a:moveTo>
                    <a:pt x="0" y="0"/>
                  </a:moveTo>
                  <a:lnTo>
                    <a:pt x="1253777" y="0"/>
                  </a:lnTo>
                  <a:lnTo>
                    <a:pt x="1253777" y="140847"/>
                  </a:lnTo>
                  <a:lnTo>
                    <a:pt x="0" y="140847"/>
                  </a:lnTo>
                  <a:lnTo>
                    <a:pt x="0" y="0"/>
                  </a:lnTo>
                </a:path>
              </a:pathLst>
            </a:custGeom>
            <a:solidFill>
              <a:srgbClr val="E9D8F1"/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739828" y="3029825"/>
            <a:ext cx="12808345" cy="2113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38"/>
              </a:lnSpc>
            </a:pPr>
            <a:r>
              <a:rPr lang="en-US" sz="14100">
                <a:solidFill>
                  <a:srgbClr val="000000"/>
                </a:solidFill>
                <a:latin typeface="League Spartan Bold"/>
              </a:rPr>
              <a:t>GRACIAS</a:t>
            </a:r>
          </a:p>
        </p:txBody>
      </p:sp>
      <p:grpSp>
        <p:nvGrpSpPr>
          <p:cNvPr id="6" name="Group 6"/>
          <p:cNvGrpSpPr/>
          <p:nvPr/>
        </p:nvGrpSpPr>
        <p:grpSpPr>
          <a:xfrm rot="-10800000">
            <a:off x="3885165" y="8363717"/>
            <a:ext cx="10517670" cy="3560301"/>
            <a:chOff x="0" y="0"/>
            <a:chExt cx="1922974" cy="6509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22974" cy="650940"/>
            </a:xfrm>
            <a:custGeom>
              <a:avLst/>
              <a:gdLst/>
              <a:ahLst/>
              <a:cxnLst/>
              <a:rect l="l" t="t" r="r" b="b"/>
              <a:pathLst>
                <a:path w="1922974" h="650940">
                  <a:moveTo>
                    <a:pt x="641338" y="631871"/>
                  </a:moveTo>
                  <a:cubicBezTo>
                    <a:pt x="739924" y="643384"/>
                    <a:pt x="852003" y="650940"/>
                    <a:pt x="962005" y="650940"/>
                  </a:cubicBezTo>
                  <a:cubicBezTo>
                    <a:pt x="1072010" y="650940"/>
                    <a:pt x="1177863" y="644463"/>
                    <a:pt x="1275409" y="632949"/>
                  </a:cubicBezTo>
                  <a:cubicBezTo>
                    <a:pt x="1277487" y="632589"/>
                    <a:pt x="1279562" y="632589"/>
                    <a:pt x="1281636" y="632230"/>
                  </a:cubicBezTo>
                  <a:cubicBezTo>
                    <a:pt x="1647967" y="586175"/>
                    <a:pt x="1917786" y="464561"/>
                    <a:pt x="1922974" y="326033"/>
                  </a:cubicBezTo>
                  <a:lnTo>
                    <a:pt x="1922974" y="0"/>
                  </a:lnTo>
                  <a:lnTo>
                    <a:pt x="0" y="0"/>
                  </a:lnTo>
                  <a:lnTo>
                    <a:pt x="0" y="325791"/>
                  </a:lnTo>
                  <a:cubicBezTo>
                    <a:pt x="5189" y="465280"/>
                    <a:pt x="270856" y="586895"/>
                    <a:pt x="641338" y="631871"/>
                  </a:cubicBezTo>
                </a:path>
              </a:pathLst>
            </a:custGeom>
            <a:solidFill>
              <a:srgbClr val="E9D8F1"/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660400" cy="723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977284" y="6000472"/>
            <a:ext cx="10333433" cy="1093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1"/>
              </a:lnSpc>
              <a:spcBef>
                <a:spcPct val="0"/>
              </a:spcBef>
            </a:pPr>
            <a:r>
              <a:rPr lang="en-US" sz="6401">
                <a:solidFill>
                  <a:srgbClr val="000000"/>
                </a:solidFill>
                <a:latin typeface="Glacial Indifference"/>
              </a:rPr>
              <a:t>¿Tienen alguna pregunta?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111151" y="-470720"/>
            <a:ext cx="3612045" cy="3560301"/>
            <a:chOff x="0" y="0"/>
            <a:chExt cx="660400" cy="6509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650940"/>
            </a:xfrm>
            <a:custGeom>
              <a:avLst/>
              <a:gdLst/>
              <a:ahLst/>
              <a:cxnLst/>
              <a:rect l="l" t="t" r="r" b="b"/>
              <a:pathLst>
                <a:path w="660400" h="650940">
                  <a:moveTo>
                    <a:pt x="220252" y="631871"/>
                  </a:moveTo>
                  <a:cubicBezTo>
                    <a:pt x="254109" y="643384"/>
                    <a:pt x="292600" y="650940"/>
                    <a:pt x="330378" y="650940"/>
                  </a:cubicBezTo>
                  <a:cubicBezTo>
                    <a:pt x="368157" y="650940"/>
                    <a:pt x="404509" y="644463"/>
                    <a:pt x="438009" y="632949"/>
                  </a:cubicBezTo>
                  <a:cubicBezTo>
                    <a:pt x="438723" y="632589"/>
                    <a:pt x="439435" y="632589"/>
                    <a:pt x="440148" y="632230"/>
                  </a:cubicBezTo>
                  <a:cubicBezTo>
                    <a:pt x="565955" y="586175"/>
                    <a:pt x="658618" y="464561"/>
                    <a:pt x="660400" y="326033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325791"/>
                  </a:lnTo>
                  <a:cubicBezTo>
                    <a:pt x="1782" y="465280"/>
                    <a:pt x="93019" y="586895"/>
                    <a:pt x="220252" y="631871"/>
                  </a:cubicBezTo>
                </a:path>
              </a:pathLst>
            </a:custGeom>
            <a:solidFill>
              <a:srgbClr val="E9D8F1"/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660400" cy="723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29828" y="4321942"/>
            <a:ext cx="6113004" cy="653725"/>
            <a:chOff x="0" y="0"/>
            <a:chExt cx="1610009" cy="17217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10009" cy="172174"/>
            </a:xfrm>
            <a:custGeom>
              <a:avLst/>
              <a:gdLst/>
              <a:ahLst/>
              <a:cxnLst/>
              <a:rect l="l" t="t" r="r" b="b"/>
              <a:pathLst>
                <a:path w="1610009" h="172174">
                  <a:moveTo>
                    <a:pt x="0" y="0"/>
                  </a:moveTo>
                  <a:lnTo>
                    <a:pt x="1610009" y="0"/>
                  </a:lnTo>
                  <a:lnTo>
                    <a:pt x="1610009" y="172174"/>
                  </a:lnTo>
                  <a:lnTo>
                    <a:pt x="0" y="172174"/>
                  </a:lnTo>
                  <a:lnTo>
                    <a:pt x="0" y="0"/>
                  </a:lnTo>
                </a:path>
              </a:pathLst>
            </a:custGeom>
            <a:solidFill>
              <a:srgbClr val="E9D8F1"/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873296" y="4034687"/>
            <a:ext cx="6716666" cy="940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83"/>
              </a:lnSpc>
            </a:pPr>
            <a:r>
              <a:rPr lang="en-US" sz="6777">
                <a:solidFill>
                  <a:srgbClr val="000000"/>
                </a:solidFill>
                <a:latin typeface="League Spartan"/>
              </a:rPr>
              <a:t>CONTENIDO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5374583"/>
            <a:ext cx="14048618" cy="4449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86344" lvl="1" indent="-543172">
              <a:lnSpc>
                <a:spcPts val="7044"/>
              </a:lnSpc>
              <a:buFont typeface="Arial"/>
              <a:buChar char="•"/>
            </a:pPr>
            <a:r>
              <a:rPr lang="en-US" sz="5031">
                <a:solidFill>
                  <a:srgbClr val="000000"/>
                </a:solidFill>
                <a:latin typeface="Glacial Indifference"/>
              </a:rPr>
              <a:t>El Problema de la decisión judicial.</a:t>
            </a:r>
          </a:p>
          <a:p>
            <a:pPr marL="1086344" lvl="1" indent="-543172">
              <a:lnSpc>
                <a:spcPts val="7044"/>
              </a:lnSpc>
              <a:buFont typeface="Arial"/>
              <a:buChar char="•"/>
            </a:pPr>
            <a:r>
              <a:rPr lang="en-US" sz="5031">
                <a:solidFill>
                  <a:srgbClr val="000000"/>
                </a:solidFill>
                <a:latin typeface="Glacial Indifference"/>
              </a:rPr>
              <a:t>El Método deductivo</a:t>
            </a:r>
          </a:p>
          <a:p>
            <a:pPr marL="1086344" lvl="1" indent="-543172">
              <a:lnSpc>
                <a:spcPts val="7044"/>
              </a:lnSpc>
              <a:buFont typeface="Arial"/>
              <a:buChar char="•"/>
            </a:pPr>
            <a:r>
              <a:rPr lang="en-US" sz="5031">
                <a:solidFill>
                  <a:srgbClr val="000000"/>
                </a:solidFill>
                <a:latin typeface="Glacial Indifference"/>
              </a:rPr>
              <a:t>La decision basada en la argumentación</a:t>
            </a:r>
          </a:p>
          <a:p>
            <a:pPr marL="1086344" lvl="1" indent="-543172">
              <a:lnSpc>
                <a:spcPts val="7044"/>
              </a:lnSpc>
              <a:buFont typeface="Arial"/>
              <a:buChar char="•"/>
            </a:pPr>
            <a:r>
              <a:rPr lang="en-US" sz="5031">
                <a:solidFill>
                  <a:srgbClr val="000000"/>
                </a:solidFill>
                <a:latin typeface="Glacial Indifference"/>
              </a:rPr>
              <a:t>Casos fáciles y casos difíciles</a:t>
            </a:r>
          </a:p>
          <a:p>
            <a:pPr marL="1086344" lvl="1" indent="-543172">
              <a:lnSpc>
                <a:spcPts val="7044"/>
              </a:lnSpc>
              <a:buFont typeface="Arial"/>
              <a:buChar char="•"/>
            </a:pPr>
            <a:r>
              <a:rPr lang="en-US" sz="5031">
                <a:solidFill>
                  <a:srgbClr val="000000"/>
                </a:solidFill>
                <a:latin typeface="Glacial Indifference"/>
              </a:rPr>
              <a:t>Ejemplos.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077318" y="666010"/>
            <a:ext cx="1679711" cy="1550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96"/>
              </a:lnSpc>
              <a:spcBef>
                <a:spcPct val="0"/>
              </a:spcBef>
            </a:pPr>
            <a:r>
              <a:rPr lang="en-US" sz="9069">
                <a:solidFill>
                  <a:srgbClr val="000000"/>
                </a:solidFill>
                <a:latin typeface="Glacial Indifference Bold"/>
              </a:rPr>
              <a:t>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23987" y="3089581"/>
            <a:ext cx="12225551" cy="433130"/>
            <a:chOff x="0" y="0"/>
            <a:chExt cx="3219898" cy="1140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19898" cy="114075"/>
            </a:xfrm>
            <a:custGeom>
              <a:avLst/>
              <a:gdLst/>
              <a:ahLst/>
              <a:cxnLst/>
              <a:rect l="l" t="t" r="r" b="b"/>
              <a:pathLst>
                <a:path w="3219898" h="114075">
                  <a:moveTo>
                    <a:pt x="0" y="0"/>
                  </a:moveTo>
                  <a:lnTo>
                    <a:pt x="3219898" y="0"/>
                  </a:lnTo>
                  <a:lnTo>
                    <a:pt x="3219898" y="114075"/>
                  </a:lnTo>
                  <a:lnTo>
                    <a:pt x="0" y="114075"/>
                  </a:lnTo>
                  <a:lnTo>
                    <a:pt x="0" y="0"/>
                  </a:lnTo>
                </a:path>
              </a:pathLst>
            </a:custGeom>
            <a:solidFill>
              <a:srgbClr val="E9D8F1"/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823987" y="2742177"/>
            <a:ext cx="13130105" cy="780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61"/>
              </a:lnSpc>
            </a:pPr>
            <a:r>
              <a:rPr lang="en-US" sz="5718">
                <a:solidFill>
                  <a:srgbClr val="000000"/>
                </a:solidFill>
                <a:latin typeface="League Spartan"/>
              </a:rPr>
              <a:t>LA DECISION JUDICIAL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4111151" y="-470720"/>
            <a:ext cx="3612045" cy="3560301"/>
            <a:chOff x="0" y="0"/>
            <a:chExt cx="660400" cy="6509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60400" cy="650940"/>
            </a:xfrm>
            <a:custGeom>
              <a:avLst/>
              <a:gdLst/>
              <a:ahLst/>
              <a:cxnLst/>
              <a:rect l="l" t="t" r="r" b="b"/>
              <a:pathLst>
                <a:path w="660400" h="650940">
                  <a:moveTo>
                    <a:pt x="220252" y="631871"/>
                  </a:moveTo>
                  <a:cubicBezTo>
                    <a:pt x="254109" y="643384"/>
                    <a:pt x="292600" y="650940"/>
                    <a:pt x="330378" y="650940"/>
                  </a:cubicBezTo>
                  <a:cubicBezTo>
                    <a:pt x="368157" y="650940"/>
                    <a:pt x="404509" y="644463"/>
                    <a:pt x="438009" y="632949"/>
                  </a:cubicBezTo>
                  <a:cubicBezTo>
                    <a:pt x="438723" y="632589"/>
                    <a:pt x="439435" y="632589"/>
                    <a:pt x="440148" y="632230"/>
                  </a:cubicBezTo>
                  <a:cubicBezTo>
                    <a:pt x="565955" y="586175"/>
                    <a:pt x="658618" y="464561"/>
                    <a:pt x="660400" y="326033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325791"/>
                  </a:lnTo>
                  <a:cubicBezTo>
                    <a:pt x="1782" y="465280"/>
                    <a:pt x="93019" y="586895"/>
                    <a:pt x="220252" y="631871"/>
                  </a:cubicBezTo>
                </a:path>
              </a:pathLst>
            </a:custGeom>
            <a:solidFill>
              <a:srgbClr val="E9D8F1"/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660400" cy="723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5077318" y="666010"/>
            <a:ext cx="1679711" cy="1550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96"/>
              </a:lnSpc>
              <a:spcBef>
                <a:spcPct val="0"/>
              </a:spcBef>
            </a:pPr>
            <a:r>
              <a:rPr lang="en-US" sz="9069">
                <a:solidFill>
                  <a:srgbClr val="000000"/>
                </a:solidFill>
                <a:latin typeface="Glacial Indifference Bold"/>
              </a:rPr>
              <a:t>02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23987" y="4553585"/>
            <a:ext cx="13130105" cy="4705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299"/>
              </a:lnSpc>
            </a:pPr>
            <a:r>
              <a:rPr lang="en-US" sz="4499">
                <a:solidFill>
                  <a:srgbClr val="000000"/>
                </a:solidFill>
                <a:latin typeface="Open Sans Extra Bold"/>
              </a:rPr>
              <a:t>El problema es saber si el juez...</a:t>
            </a:r>
          </a:p>
          <a:p>
            <a:pPr marL="971544" lvl="1" indent="-485772" algn="just">
              <a:lnSpc>
                <a:spcPts val="6299"/>
              </a:lnSpc>
              <a:buFont typeface="Arial"/>
              <a:buChar char="•"/>
            </a:pPr>
            <a:r>
              <a:rPr lang="en-US" sz="4499">
                <a:solidFill>
                  <a:srgbClr val="000000"/>
                </a:solidFill>
                <a:latin typeface="Open Sans Extra Bold"/>
              </a:rPr>
              <a:t>¿debe seguir criterios precisos? como ocurre en un sistema de reglas determinadas</a:t>
            </a:r>
          </a:p>
          <a:p>
            <a:pPr marL="971544" lvl="1" indent="-485772" algn="just">
              <a:lnSpc>
                <a:spcPts val="6299"/>
              </a:lnSpc>
              <a:buFont typeface="Arial"/>
              <a:buChar char="•"/>
            </a:pPr>
            <a:r>
              <a:rPr lang="en-US" sz="4499">
                <a:solidFill>
                  <a:srgbClr val="000000"/>
                </a:solidFill>
                <a:latin typeface="Open Sans Extra Bold"/>
              </a:rPr>
              <a:t>o ¿debe decidir conforme a su buen criterio y discrecionalidad?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782311"/>
            <a:ext cx="9558551" cy="460344"/>
            <a:chOff x="0" y="0"/>
            <a:chExt cx="2517478" cy="1212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17478" cy="121243"/>
            </a:xfrm>
            <a:custGeom>
              <a:avLst/>
              <a:gdLst/>
              <a:ahLst/>
              <a:cxnLst/>
              <a:rect l="l" t="t" r="r" b="b"/>
              <a:pathLst>
                <a:path w="2517478" h="121243">
                  <a:moveTo>
                    <a:pt x="0" y="0"/>
                  </a:moveTo>
                  <a:lnTo>
                    <a:pt x="2517478" y="0"/>
                  </a:lnTo>
                  <a:lnTo>
                    <a:pt x="2517478" y="121243"/>
                  </a:lnTo>
                  <a:lnTo>
                    <a:pt x="0" y="121243"/>
                  </a:lnTo>
                  <a:lnTo>
                    <a:pt x="0" y="0"/>
                  </a:lnTo>
                </a:path>
              </a:pathLst>
            </a:custGeom>
            <a:solidFill>
              <a:srgbClr val="E9D8F1"/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1347792"/>
            <a:ext cx="10909317" cy="869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919"/>
              </a:lnSpc>
            </a:pPr>
            <a:r>
              <a:rPr lang="en-US" sz="5718">
                <a:solidFill>
                  <a:srgbClr val="000000"/>
                </a:solidFill>
                <a:latin typeface="League Spartan"/>
              </a:rPr>
              <a:t>EL METODO DEDUCTIVO: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3013381"/>
            <a:ext cx="14888473" cy="5931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36730" lvl="1" indent="-468365">
              <a:lnSpc>
                <a:spcPts val="5900"/>
              </a:lnSpc>
              <a:buFont typeface="Arial"/>
              <a:buChar char="•"/>
            </a:pPr>
            <a:r>
              <a:rPr lang="en-US" sz="4338">
                <a:solidFill>
                  <a:srgbClr val="000000"/>
                </a:solidFill>
                <a:latin typeface="Glacial Indifference"/>
              </a:rPr>
              <a:t>Modelo clásico</a:t>
            </a:r>
          </a:p>
          <a:p>
            <a:pPr marL="936730" lvl="1" indent="-468365">
              <a:lnSpc>
                <a:spcPts val="5900"/>
              </a:lnSpc>
              <a:buFont typeface="Arial"/>
              <a:buChar char="•"/>
            </a:pPr>
            <a:r>
              <a:rPr lang="en-US" sz="4338">
                <a:solidFill>
                  <a:srgbClr val="000000"/>
                </a:solidFill>
                <a:latin typeface="Glacial Indifference"/>
              </a:rPr>
              <a:t>Requiere de tres pasos:</a:t>
            </a:r>
          </a:p>
          <a:p>
            <a:pPr marL="936730" lvl="1" indent="-468365">
              <a:lnSpc>
                <a:spcPts val="5900"/>
              </a:lnSpc>
              <a:buFont typeface="Arial"/>
              <a:buChar char="•"/>
            </a:pPr>
            <a:r>
              <a:rPr lang="en-US" sz="4338">
                <a:solidFill>
                  <a:srgbClr val="000000"/>
                </a:solidFill>
                <a:latin typeface="Glacial Indifference"/>
              </a:rPr>
              <a:t> identificar un conjunto de premisas jurídicas válidas que permitan formular un enunciado normativo general.</a:t>
            </a:r>
          </a:p>
          <a:p>
            <a:pPr marL="936730" lvl="1" indent="-468365">
              <a:lnSpc>
                <a:spcPts val="5900"/>
              </a:lnSpc>
              <a:buFont typeface="Arial"/>
              <a:buChar char="•"/>
            </a:pPr>
            <a:r>
              <a:rPr lang="en-US" sz="4338">
                <a:solidFill>
                  <a:srgbClr val="000000"/>
                </a:solidFill>
                <a:latin typeface="Glacial Indifference"/>
              </a:rPr>
              <a:t>delimitar un supuesto de hechos relevantes por aplicación de regla procesales</a:t>
            </a:r>
          </a:p>
          <a:p>
            <a:pPr marL="936730" lvl="1" indent="-468365">
              <a:lnSpc>
                <a:spcPts val="5900"/>
              </a:lnSpc>
              <a:buFont typeface="Arial"/>
              <a:buChar char="•"/>
            </a:pPr>
            <a:r>
              <a:rPr lang="en-US" sz="4338">
                <a:solidFill>
                  <a:srgbClr val="000000"/>
                </a:solidFill>
                <a:latin typeface="Glacial Indifference"/>
              </a:rPr>
              <a:t>deducir la solución del caso a partir de la premisa mayor aplicable a la premisa menor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4111151" y="-470720"/>
            <a:ext cx="3612045" cy="3560301"/>
            <a:chOff x="0" y="0"/>
            <a:chExt cx="660400" cy="65094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650940"/>
            </a:xfrm>
            <a:custGeom>
              <a:avLst/>
              <a:gdLst/>
              <a:ahLst/>
              <a:cxnLst/>
              <a:rect l="l" t="t" r="r" b="b"/>
              <a:pathLst>
                <a:path w="660400" h="650940">
                  <a:moveTo>
                    <a:pt x="220252" y="631871"/>
                  </a:moveTo>
                  <a:cubicBezTo>
                    <a:pt x="254109" y="643384"/>
                    <a:pt x="292600" y="650940"/>
                    <a:pt x="330378" y="650940"/>
                  </a:cubicBezTo>
                  <a:cubicBezTo>
                    <a:pt x="368157" y="650940"/>
                    <a:pt x="404509" y="644463"/>
                    <a:pt x="438009" y="632949"/>
                  </a:cubicBezTo>
                  <a:cubicBezTo>
                    <a:pt x="438723" y="632589"/>
                    <a:pt x="439435" y="632589"/>
                    <a:pt x="440148" y="632230"/>
                  </a:cubicBezTo>
                  <a:cubicBezTo>
                    <a:pt x="565955" y="586175"/>
                    <a:pt x="658618" y="464561"/>
                    <a:pt x="660400" y="326033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325791"/>
                  </a:lnTo>
                  <a:cubicBezTo>
                    <a:pt x="1782" y="465280"/>
                    <a:pt x="93019" y="586895"/>
                    <a:pt x="220252" y="631871"/>
                  </a:cubicBezTo>
                </a:path>
              </a:pathLst>
            </a:custGeom>
            <a:solidFill>
              <a:srgbClr val="E9D8F1"/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660400" cy="723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5077318" y="666010"/>
            <a:ext cx="1679711" cy="1550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96"/>
              </a:lnSpc>
              <a:spcBef>
                <a:spcPct val="0"/>
              </a:spcBef>
            </a:pPr>
            <a:r>
              <a:rPr lang="en-US" sz="9069">
                <a:solidFill>
                  <a:srgbClr val="000000"/>
                </a:solidFill>
                <a:latin typeface="Glacial Indifference Bold"/>
              </a:rPr>
              <a:t>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622451"/>
            <a:ext cx="9726095" cy="594379"/>
            <a:chOff x="0" y="0"/>
            <a:chExt cx="2561605" cy="1565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61605" cy="156544"/>
            </a:xfrm>
            <a:custGeom>
              <a:avLst/>
              <a:gdLst/>
              <a:ahLst/>
              <a:cxnLst/>
              <a:rect l="l" t="t" r="r" b="b"/>
              <a:pathLst>
                <a:path w="2561605" h="156544">
                  <a:moveTo>
                    <a:pt x="0" y="0"/>
                  </a:moveTo>
                  <a:lnTo>
                    <a:pt x="2561605" y="0"/>
                  </a:lnTo>
                  <a:lnTo>
                    <a:pt x="2561605" y="156544"/>
                  </a:lnTo>
                  <a:lnTo>
                    <a:pt x="0" y="156544"/>
                  </a:lnTo>
                  <a:lnTo>
                    <a:pt x="0" y="0"/>
                  </a:lnTo>
                </a:path>
              </a:pathLst>
            </a:custGeom>
            <a:solidFill>
              <a:srgbClr val="E9D8F1"/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607513"/>
            <a:ext cx="10909317" cy="1403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88"/>
              </a:lnSpc>
            </a:pPr>
            <a:r>
              <a:rPr lang="en-US" sz="4618" spc="346">
                <a:solidFill>
                  <a:srgbClr val="000000"/>
                </a:solidFill>
                <a:latin typeface="League Spartan"/>
              </a:rPr>
              <a:t>CARACTERÍSTICAS DEL METODO DEDUCTIVO: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2743606"/>
            <a:ext cx="12338340" cy="6313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24"/>
              </a:lnSpc>
            </a:pPr>
            <a:r>
              <a:rPr lang="en-US" sz="5238" dirty="0" err="1">
                <a:solidFill>
                  <a:srgbClr val="000000"/>
                </a:solidFill>
                <a:latin typeface="Glacial Indifference Bold"/>
              </a:rPr>
              <a:t>Presupuestos</a:t>
            </a:r>
            <a:r>
              <a:rPr lang="en-US" sz="5238" dirty="0">
                <a:solidFill>
                  <a:srgbClr val="000000"/>
                </a:solidFill>
                <a:latin typeface="Glacial Indifference Bold"/>
              </a:rPr>
              <a:t>:</a:t>
            </a:r>
          </a:p>
          <a:p>
            <a:pPr marL="1131035" lvl="1" indent="-565517">
              <a:lnSpc>
                <a:spcPts val="7124"/>
              </a:lnSpc>
              <a:buFont typeface="Arial"/>
              <a:buChar char="•"/>
            </a:pPr>
            <a:r>
              <a:rPr lang="en-US" sz="5238" dirty="0" err="1">
                <a:solidFill>
                  <a:srgbClr val="000000"/>
                </a:solidFill>
                <a:latin typeface="Glacial Indifference Bold"/>
              </a:rPr>
              <a:t>Claridad</a:t>
            </a:r>
            <a:r>
              <a:rPr lang="en-US" sz="5238" dirty="0">
                <a:solidFill>
                  <a:srgbClr val="000000"/>
                </a:solidFill>
                <a:latin typeface="Glacial Indifference Bold"/>
              </a:rPr>
              <a:t> </a:t>
            </a:r>
            <a:r>
              <a:rPr lang="en-US" sz="5238" dirty="0" err="1">
                <a:solidFill>
                  <a:srgbClr val="000000"/>
                </a:solidFill>
                <a:latin typeface="Glacial Indifference Bold"/>
              </a:rPr>
              <a:t>en</a:t>
            </a:r>
            <a:r>
              <a:rPr lang="en-US" sz="5238" dirty="0">
                <a:solidFill>
                  <a:srgbClr val="000000"/>
                </a:solidFill>
                <a:latin typeface="Glacial Indifference Bold"/>
              </a:rPr>
              <a:t> la </a:t>
            </a:r>
            <a:r>
              <a:rPr lang="en-US" sz="5238" dirty="0" err="1">
                <a:solidFill>
                  <a:srgbClr val="000000"/>
                </a:solidFill>
                <a:latin typeface="Glacial Indifference Bold"/>
              </a:rPr>
              <a:t>norma</a:t>
            </a:r>
            <a:r>
              <a:rPr lang="en-US" sz="5238" dirty="0">
                <a:solidFill>
                  <a:srgbClr val="000000"/>
                </a:solidFill>
                <a:latin typeface="Glacial Indifference Bold"/>
              </a:rPr>
              <a:t>:</a:t>
            </a:r>
          </a:p>
          <a:p>
            <a:pPr>
              <a:lnSpc>
                <a:spcPts val="7124"/>
              </a:lnSpc>
            </a:pPr>
            <a:r>
              <a:rPr lang="en-US" sz="5238" dirty="0">
                <a:solidFill>
                  <a:srgbClr val="000000"/>
                </a:solidFill>
                <a:latin typeface="Glacial Indifference"/>
              </a:rPr>
              <a:t>es </a:t>
            </a:r>
            <a:r>
              <a:rPr lang="en-US" sz="5238" dirty="0" err="1">
                <a:solidFill>
                  <a:srgbClr val="000000"/>
                </a:solidFill>
                <a:latin typeface="Glacial Indifference"/>
              </a:rPr>
              <a:t>una</a:t>
            </a:r>
            <a:r>
              <a:rPr lang="en-US" sz="5238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5238" dirty="0" err="1">
                <a:solidFill>
                  <a:srgbClr val="000000"/>
                </a:solidFill>
                <a:latin typeface="Glacial Indifference"/>
              </a:rPr>
              <a:t>ventaja</a:t>
            </a:r>
            <a:r>
              <a:rPr lang="en-US" sz="5238" dirty="0">
                <a:solidFill>
                  <a:srgbClr val="000000"/>
                </a:solidFill>
                <a:latin typeface="Glacial Indifference"/>
              </a:rPr>
              <a:t>, </a:t>
            </a:r>
            <a:r>
              <a:rPr lang="en-US" sz="5238" dirty="0" err="1">
                <a:solidFill>
                  <a:srgbClr val="000000"/>
                </a:solidFill>
                <a:latin typeface="Glacial Indifference"/>
              </a:rPr>
              <a:t>fácil</a:t>
            </a:r>
            <a:r>
              <a:rPr lang="en-US" sz="5238" dirty="0">
                <a:solidFill>
                  <a:srgbClr val="000000"/>
                </a:solidFill>
                <a:latin typeface="Glacial Indifference"/>
              </a:rPr>
              <a:t> de </a:t>
            </a:r>
            <a:r>
              <a:rPr lang="en-US" sz="5238" dirty="0" err="1">
                <a:solidFill>
                  <a:srgbClr val="000000"/>
                </a:solidFill>
                <a:latin typeface="Glacial Indifference"/>
              </a:rPr>
              <a:t>interpretar</a:t>
            </a:r>
            <a:r>
              <a:rPr lang="en-US" sz="5238" dirty="0">
                <a:solidFill>
                  <a:srgbClr val="000000"/>
                </a:solidFill>
                <a:latin typeface="Glacial Indifference"/>
              </a:rPr>
              <a:t>.</a:t>
            </a:r>
          </a:p>
          <a:p>
            <a:pPr>
              <a:lnSpc>
                <a:spcPts val="7124"/>
              </a:lnSpc>
            </a:pPr>
            <a:r>
              <a:rPr lang="en-US" sz="5238" dirty="0" err="1">
                <a:solidFill>
                  <a:srgbClr val="000000"/>
                </a:solidFill>
                <a:latin typeface="Glacial Indifference"/>
              </a:rPr>
              <a:t>Aumenta</a:t>
            </a:r>
            <a:r>
              <a:rPr lang="en-US" sz="5238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5238" dirty="0" err="1">
                <a:solidFill>
                  <a:srgbClr val="000000"/>
                </a:solidFill>
                <a:latin typeface="Glacial Indifference"/>
              </a:rPr>
              <a:t>previsibilidad</a:t>
            </a:r>
            <a:endParaRPr lang="en-US" sz="5238" dirty="0">
              <a:solidFill>
                <a:srgbClr val="000000"/>
              </a:solidFill>
              <a:latin typeface="Glacial Indifference"/>
            </a:endParaRPr>
          </a:p>
          <a:p>
            <a:pPr marL="1131035" lvl="1" indent="-565517">
              <a:lnSpc>
                <a:spcPts val="7124"/>
              </a:lnSpc>
              <a:buFont typeface="Arial"/>
              <a:buChar char="•"/>
            </a:pPr>
            <a:r>
              <a:rPr lang="en-US" sz="5238" dirty="0" err="1">
                <a:solidFill>
                  <a:srgbClr val="000000"/>
                </a:solidFill>
                <a:latin typeface="Glacial Indifference Bold"/>
              </a:rPr>
              <a:t>Neutralidad</a:t>
            </a:r>
            <a:r>
              <a:rPr lang="en-US" sz="5238" dirty="0">
                <a:solidFill>
                  <a:srgbClr val="000000"/>
                </a:solidFill>
                <a:latin typeface="Glacial Indifference Bold"/>
              </a:rPr>
              <a:t> moral:</a:t>
            </a:r>
          </a:p>
          <a:p>
            <a:pPr>
              <a:lnSpc>
                <a:spcPts val="7124"/>
              </a:lnSpc>
            </a:pPr>
            <a:r>
              <a:rPr lang="en-US" sz="5238" dirty="0">
                <a:solidFill>
                  <a:srgbClr val="000000"/>
                </a:solidFill>
                <a:latin typeface="Glacial Indifference"/>
              </a:rPr>
              <a:t>La </a:t>
            </a:r>
            <a:r>
              <a:rPr lang="en-US" sz="5238" dirty="0" err="1">
                <a:solidFill>
                  <a:srgbClr val="000000"/>
                </a:solidFill>
                <a:latin typeface="Glacial Indifference"/>
              </a:rPr>
              <a:t>norma</a:t>
            </a:r>
            <a:r>
              <a:rPr lang="en-US" sz="5238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5238" dirty="0" err="1">
                <a:solidFill>
                  <a:srgbClr val="000000"/>
                </a:solidFill>
                <a:latin typeface="Glacial Indifference"/>
              </a:rPr>
              <a:t>debe</a:t>
            </a:r>
            <a:r>
              <a:rPr lang="en-US" sz="5238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5238" dirty="0" err="1">
                <a:solidFill>
                  <a:srgbClr val="000000"/>
                </a:solidFill>
                <a:latin typeface="Glacial Indifference"/>
              </a:rPr>
              <a:t>existir</a:t>
            </a:r>
            <a:r>
              <a:rPr lang="en-US" sz="5238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5238" dirty="0" err="1">
                <a:solidFill>
                  <a:srgbClr val="000000"/>
                </a:solidFill>
                <a:latin typeface="Glacial Indifference"/>
              </a:rPr>
              <a:t>desentendíendose</a:t>
            </a:r>
            <a:r>
              <a:rPr lang="en-US" sz="5238" dirty="0">
                <a:solidFill>
                  <a:srgbClr val="000000"/>
                </a:solidFill>
                <a:latin typeface="Glacial Indifference"/>
              </a:rPr>
              <a:t> de </a:t>
            </a:r>
            <a:r>
              <a:rPr lang="en-US" sz="5238" dirty="0" err="1">
                <a:solidFill>
                  <a:srgbClr val="000000"/>
                </a:solidFill>
                <a:latin typeface="Glacial Indifference"/>
              </a:rPr>
              <a:t>su</a:t>
            </a:r>
            <a:r>
              <a:rPr lang="en-US" sz="5238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5238" dirty="0" err="1">
                <a:solidFill>
                  <a:srgbClr val="000000"/>
                </a:solidFill>
                <a:latin typeface="Glacial Indifference"/>
              </a:rPr>
              <a:t>mérito</a:t>
            </a:r>
            <a:r>
              <a:rPr lang="en-US" sz="5238" dirty="0">
                <a:solidFill>
                  <a:srgbClr val="000000"/>
                </a:solidFill>
                <a:latin typeface="Glacial Indifference"/>
              </a:rPr>
              <a:t> y </a:t>
            </a:r>
            <a:r>
              <a:rPr lang="en-US" sz="5238" dirty="0" err="1">
                <a:solidFill>
                  <a:srgbClr val="000000"/>
                </a:solidFill>
                <a:latin typeface="Glacial Indifference"/>
              </a:rPr>
              <a:t>desmérito</a:t>
            </a:r>
            <a:r>
              <a:rPr lang="en-US" sz="5238" dirty="0">
                <a:solidFill>
                  <a:srgbClr val="000000"/>
                </a:solidFill>
                <a:latin typeface="Glacial Indifference"/>
              </a:rPr>
              <a:t>.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4111151" y="-470720"/>
            <a:ext cx="3612045" cy="3560301"/>
            <a:chOff x="0" y="0"/>
            <a:chExt cx="660400" cy="65094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650940"/>
            </a:xfrm>
            <a:custGeom>
              <a:avLst/>
              <a:gdLst/>
              <a:ahLst/>
              <a:cxnLst/>
              <a:rect l="l" t="t" r="r" b="b"/>
              <a:pathLst>
                <a:path w="660400" h="650940">
                  <a:moveTo>
                    <a:pt x="220252" y="631871"/>
                  </a:moveTo>
                  <a:cubicBezTo>
                    <a:pt x="254109" y="643384"/>
                    <a:pt x="292600" y="650940"/>
                    <a:pt x="330378" y="650940"/>
                  </a:cubicBezTo>
                  <a:cubicBezTo>
                    <a:pt x="368157" y="650940"/>
                    <a:pt x="404509" y="644463"/>
                    <a:pt x="438009" y="632949"/>
                  </a:cubicBezTo>
                  <a:cubicBezTo>
                    <a:pt x="438723" y="632589"/>
                    <a:pt x="439435" y="632589"/>
                    <a:pt x="440148" y="632230"/>
                  </a:cubicBezTo>
                  <a:cubicBezTo>
                    <a:pt x="565955" y="586175"/>
                    <a:pt x="658618" y="464561"/>
                    <a:pt x="660400" y="326033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325791"/>
                  </a:lnTo>
                  <a:cubicBezTo>
                    <a:pt x="1782" y="465280"/>
                    <a:pt x="93019" y="586895"/>
                    <a:pt x="220252" y="631871"/>
                  </a:cubicBezTo>
                </a:path>
              </a:pathLst>
            </a:custGeom>
            <a:solidFill>
              <a:srgbClr val="E9D8F1"/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660400" cy="723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5077318" y="666010"/>
            <a:ext cx="1679711" cy="1550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96"/>
              </a:lnSpc>
              <a:spcBef>
                <a:spcPct val="0"/>
              </a:spcBef>
            </a:pPr>
            <a:r>
              <a:rPr lang="en-US" sz="9069">
                <a:solidFill>
                  <a:srgbClr val="000000"/>
                </a:solidFill>
                <a:latin typeface="Glacial Indifference Bold"/>
              </a:rPr>
              <a:t>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622451"/>
            <a:ext cx="11401540" cy="393326"/>
            <a:chOff x="0" y="0"/>
            <a:chExt cx="3002875" cy="1035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02875" cy="103592"/>
            </a:xfrm>
            <a:custGeom>
              <a:avLst/>
              <a:gdLst/>
              <a:ahLst/>
              <a:cxnLst/>
              <a:rect l="l" t="t" r="r" b="b"/>
              <a:pathLst>
                <a:path w="3002875" h="103592">
                  <a:moveTo>
                    <a:pt x="0" y="0"/>
                  </a:moveTo>
                  <a:lnTo>
                    <a:pt x="3002875" y="0"/>
                  </a:lnTo>
                  <a:lnTo>
                    <a:pt x="3002875" y="103592"/>
                  </a:lnTo>
                  <a:lnTo>
                    <a:pt x="0" y="103592"/>
                  </a:lnTo>
                  <a:lnTo>
                    <a:pt x="0" y="0"/>
                  </a:lnTo>
                </a:path>
              </a:pathLst>
            </a:custGeom>
            <a:solidFill>
              <a:srgbClr val="E9D8F1"/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1120129"/>
            <a:ext cx="10909317" cy="698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88"/>
              </a:lnSpc>
            </a:pPr>
            <a:r>
              <a:rPr lang="en-US" sz="4618" spc="346">
                <a:solidFill>
                  <a:srgbClr val="000000"/>
                </a:solidFill>
                <a:latin typeface="League Spartan"/>
              </a:rPr>
              <a:t>CRISIS DE LOS PRESUPUESTOS: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09650" y="2762656"/>
            <a:ext cx="16694496" cy="6644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15140" lvl="1" indent="-457570">
              <a:lnSpc>
                <a:spcPts val="5764"/>
              </a:lnSpc>
              <a:buFont typeface="Arial"/>
              <a:buChar char="•"/>
            </a:pPr>
            <a:r>
              <a:rPr lang="en-US" sz="4238" dirty="0">
                <a:solidFill>
                  <a:srgbClr val="000000"/>
                </a:solidFill>
                <a:latin typeface="Glacial Indifference Bold"/>
              </a:rPr>
              <a:t> La ley </a:t>
            </a:r>
            <a:r>
              <a:rPr lang="en-US" sz="4238" dirty="0" err="1">
                <a:solidFill>
                  <a:srgbClr val="000000"/>
                </a:solidFill>
                <a:latin typeface="Glacial Indifference Bold"/>
              </a:rPr>
              <a:t>ambigua</a:t>
            </a:r>
            <a:r>
              <a:rPr lang="en-US" sz="4238" dirty="0">
                <a:solidFill>
                  <a:srgbClr val="000000"/>
                </a:solidFill>
                <a:latin typeface="Glacial Indifference Bold"/>
              </a:rPr>
              <a:t> y la clausula general:</a:t>
            </a:r>
          </a:p>
          <a:p>
            <a:pPr>
              <a:lnSpc>
                <a:spcPts val="5764"/>
              </a:lnSpc>
            </a:pPr>
            <a:r>
              <a:rPr lang="en-US" sz="4238" dirty="0" err="1">
                <a:solidFill>
                  <a:srgbClr val="000000"/>
                </a:solidFill>
                <a:latin typeface="Glacial Indifference"/>
              </a:rPr>
              <a:t>Concepto</a:t>
            </a:r>
            <a:r>
              <a:rPr lang="en-US" sz="4238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4238" dirty="0" err="1">
                <a:solidFill>
                  <a:srgbClr val="000000"/>
                </a:solidFill>
                <a:latin typeface="Glacial Indifference"/>
              </a:rPr>
              <a:t>jurídico</a:t>
            </a:r>
            <a:r>
              <a:rPr lang="en-US" sz="4238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4238" dirty="0" err="1">
                <a:solidFill>
                  <a:srgbClr val="000000"/>
                </a:solidFill>
                <a:latin typeface="Glacial Indifference"/>
              </a:rPr>
              <a:t>indeterminado</a:t>
            </a:r>
            <a:r>
              <a:rPr lang="en-US" sz="4238" dirty="0">
                <a:solidFill>
                  <a:srgbClr val="000000"/>
                </a:solidFill>
                <a:latin typeface="Glacial Indifference"/>
              </a:rPr>
              <a:t>, </a:t>
            </a:r>
            <a:r>
              <a:rPr lang="en-US" sz="4238" dirty="0" err="1">
                <a:solidFill>
                  <a:srgbClr val="000000"/>
                </a:solidFill>
                <a:latin typeface="Glacial Indifference"/>
              </a:rPr>
              <a:t>por</a:t>
            </a:r>
            <a:r>
              <a:rPr lang="en-US" sz="4238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4238" dirty="0" err="1">
                <a:solidFill>
                  <a:srgbClr val="000000"/>
                </a:solidFill>
                <a:latin typeface="Glacial Indifference"/>
              </a:rPr>
              <a:t>ejemplo</a:t>
            </a:r>
            <a:r>
              <a:rPr lang="en-US" sz="4238" dirty="0">
                <a:solidFill>
                  <a:srgbClr val="000000"/>
                </a:solidFill>
                <a:latin typeface="Glacial Indifference"/>
              </a:rPr>
              <a:t> "</a:t>
            </a:r>
            <a:r>
              <a:rPr lang="en-US" sz="4238" dirty="0" err="1">
                <a:solidFill>
                  <a:srgbClr val="000000"/>
                </a:solidFill>
                <a:latin typeface="Glacial Indifference"/>
              </a:rPr>
              <a:t>buena</a:t>
            </a:r>
            <a:r>
              <a:rPr lang="en-US" sz="4238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4238" dirty="0" err="1">
                <a:solidFill>
                  <a:srgbClr val="000000"/>
                </a:solidFill>
                <a:latin typeface="Glacial Indifference"/>
              </a:rPr>
              <a:t>fe</a:t>
            </a:r>
            <a:r>
              <a:rPr lang="en-US" sz="4238" dirty="0">
                <a:solidFill>
                  <a:srgbClr val="000000"/>
                </a:solidFill>
                <a:latin typeface="Glacial Indifference"/>
              </a:rPr>
              <a:t>". </a:t>
            </a:r>
          </a:p>
          <a:p>
            <a:pPr>
              <a:lnSpc>
                <a:spcPts val="5764"/>
              </a:lnSpc>
            </a:pPr>
            <a:r>
              <a:rPr lang="en-US" sz="4238" dirty="0" err="1">
                <a:solidFill>
                  <a:srgbClr val="000000"/>
                </a:solidFill>
                <a:latin typeface="Glacial Indifference"/>
              </a:rPr>
              <a:t>Esto</a:t>
            </a:r>
            <a:r>
              <a:rPr lang="en-US" sz="4238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4238" dirty="0" err="1">
                <a:solidFill>
                  <a:srgbClr val="000000"/>
                </a:solidFill>
                <a:latin typeface="Glacial Indifference"/>
              </a:rPr>
              <a:t>permite</a:t>
            </a:r>
            <a:r>
              <a:rPr lang="en-US" sz="4238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4238" dirty="0" err="1">
                <a:solidFill>
                  <a:srgbClr val="000000"/>
                </a:solidFill>
                <a:latin typeface="Glacial Indifference"/>
              </a:rPr>
              <a:t>adaptar</a:t>
            </a:r>
            <a:r>
              <a:rPr lang="en-US" sz="4238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4238" dirty="0" err="1">
                <a:solidFill>
                  <a:srgbClr val="000000"/>
                </a:solidFill>
                <a:latin typeface="Glacial Indifference"/>
              </a:rPr>
              <a:t>el</a:t>
            </a:r>
            <a:r>
              <a:rPr lang="en-US" sz="4238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4238" dirty="0" err="1">
                <a:solidFill>
                  <a:srgbClr val="000000"/>
                </a:solidFill>
                <a:latin typeface="Glacial Indifference"/>
              </a:rPr>
              <a:t>criterio</a:t>
            </a:r>
            <a:r>
              <a:rPr lang="en-US" sz="4238" dirty="0">
                <a:solidFill>
                  <a:srgbClr val="000000"/>
                </a:solidFill>
                <a:latin typeface="Glacial Indifference"/>
              </a:rPr>
              <a:t> a dos </a:t>
            </a:r>
            <a:r>
              <a:rPr lang="en-US" sz="4238" dirty="0" err="1">
                <a:solidFill>
                  <a:srgbClr val="000000"/>
                </a:solidFill>
                <a:latin typeface="Glacial Indifference"/>
              </a:rPr>
              <a:t>cambios</a:t>
            </a:r>
            <a:r>
              <a:rPr lang="en-US" sz="4238" dirty="0">
                <a:solidFill>
                  <a:srgbClr val="000000"/>
                </a:solidFill>
                <a:latin typeface="Glacial Indifference"/>
              </a:rPr>
              <a:t>: </a:t>
            </a:r>
            <a:r>
              <a:rPr lang="en-US" sz="4238" dirty="0" err="1">
                <a:solidFill>
                  <a:srgbClr val="000000"/>
                </a:solidFill>
                <a:latin typeface="Glacial Indifference"/>
              </a:rPr>
              <a:t>históricos</a:t>
            </a:r>
            <a:r>
              <a:rPr lang="en-US" sz="4238" dirty="0">
                <a:solidFill>
                  <a:srgbClr val="000000"/>
                </a:solidFill>
                <a:latin typeface="Glacial Indifference"/>
              </a:rPr>
              <a:t> y </a:t>
            </a:r>
            <a:r>
              <a:rPr lang="en-US" sz="4238" dirty="0" err="1">
                <a:solidFill>
                  <a:srgbClr val="000000"/>
                </a:solidFill>
                <a:latin typeface="Glacial Indifference"/>
              </a:rPr>
              <a:t>valorativos</a:t>
            </a:r>
            <a:r>
              <a:rPr lang="en-US" sz="4238" dirty="0">
                <a:solidFill>
                  <a:srgbClr val="000000"/>
                </a:solidFill>
                <a:latin typeface="Glacial Indifference"/>
              </a:rPr>
              <a:t>. Este </a:t>
            </a:r>
            <a:r>
              <a:rPr lang="en-US" sz="4238" dirty="0" err="1">
                <a:solidFill>
                  <a:srgbClr val="000000"/>
                </a:solidFill>
                <a:latin typeface="Glacial Indifference"/>
              </a:rPr>
              <a:t>proceso</a:t>
            </a:r>
            <a:r>
              <a:rPr lang="en-US" sz="4238" dirty="0">
                <a:solidFill>
                  <a:srgbClr val="000000"/>
                </a:solidFill>
                <a:latin typeface="Glacial Indifference"/>
              </a:rPr>
              <a:t> de </a:t>
            </a:r>
            <a:r>
              <a:rPr lang="en-US" sz="4238" dirty="0" err="1">
                <a:solidFill>
                  <a:srgbClr val="000000"/>
                </a:solidFill>
                <a:latin typeface="Glacial Indifference"/>
              </a:rPr>
              <a:t>valoracion</a:t>
            </a:r>
            <a:r>
              <a:rPr lang="en-US" sz="4238" dirty="0">
                <a:solidFill>
                  <a:srgbClr val="000000"/>
                </a:solidFill>
                <a:latin typeface="Glacial Indifference"/>
              </a:rPr>
              <a:t> es la DISCRECIONALIDAD JUDICIAL</a:t>
            </a:r>
          </a:p>
          <a:p>
            <a:pPr>
              <a:lnSpc>
                <a:spcPts val="5764"/>
              </a:lnSpc>
            </a:pPr>
            <a:r>
              <a:rPr lang="en-US" sz="4238" dirty="0">
                <a:solidFill>
                  <a:srgbClr val="000000"/>
                </a:solidFill>
                <a:latin typeface="Glacial Indifference"/>
              </a:rPr>
              <a:t>El </a:t>
            </a:r>
            <a:r>
              <a:rPr lang="en-US" sz="4238" dirty="0" err="1">
                <a:solidFill>
                  <a:srgbClr val="000000"/>
                </a:solidFill>
                <a:latin typeface="Glacial Indifference"/>
              </a:rPr>
              <a:t>peligro</a:t>
            </a:r>
            <a:r>
              <a:rPr lang="en-US" sz="4238" dirty="0">
                <a:solidFill>
                  <a:srgbClr val="000000"/>
                </a:solidFill>
                <a:latin typeface="Glacial Indifference"/>
              </a:rPr>
              <a:t>: </a:t>
            </a:r>
            <a:r>
              <a:rPr lang="en-US" sz="4238" dirty="0" err="1">
                <a:solidFill>
                  <a:srgbClr val="000000"/>
                </a:solidFill>
                <a:latin typeface="Glacial Indifference"/>
              </a:rPr>
              <a:t>inseguridad</a:t>
            </a:r>
            <a:r>
              <a:rPr lang="en-US" sz="4238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4238" dirty="0" err="1">
                <a:solidFill>
                  <a:srgbClr val="000000"/>
                </a:solidFill>
                <a:latin typeface="Glacial Indifference"/>
              </a:rPr>
              <a:t>jurídica</a:t>
            </a:r>
            <a:r>
              <a:rPr lang="en-US" sz="4238" dirty="0">
                <a:solidFill>
                  <a:srgbClr val="000000"/>
                </a:solidFill>
                <a:latin typeface="Glacial Indifference"/>
              </a:rPr>
              <a:t> y </a:t>
            </a:r>
            <a:r>
              <a:rPr lang="en-US" sz="4238" dirty="0" err="1">
                <a:solidFill>
                  <a:srgbClr val="000000"/>
                </a:solidFill>
                <a:latin typeface="Glacial Indifference"/>
              </a:rPr>
              <a:t>arbitrariedad</a:t>
            </a:r>
            <a:r>
              <a:rPr lang="en-US" sz="4238" dirty="0">
                <a:solidFill>
                  <a:srgbClr val="000000"/>
                </a:solidFill>
                <a:latin typeface="Glacial Indifference"/>
              </a:rPr>
              <a:t>.</a:t>
            </a:r>
          </a:p>
          <a:p>
            <a:pPr marL="915140" lvl="1" indent="-457570">
              <a:lnSpc>
                <a:spcPts val="5764"/>
              </a:lnSpc>
              <a:buFont typeface="Arial"/>
              <a:buChar char="•"/>
            </a:pPr>
            <a:r>
              <a:rPr lang="en-US" sz="4238" dirty="0">
                <a:solidFill>
                  <a:srgbClr val="000000"/>
                </a:solidFill>
                <a:latin typeface="Glacial Indifference Bold"/>
              </a:rPr>
              <a:t>La ley </a:t>
            </a:r>
            <a:r>
              <a:rPr lang="en-US" sz="4238" dirty="0" err="1">
                <a:solidFill>
                  <a:srgbClr val="000000"/>
                </a:solidFill>
                <a:latin typeface="Glacial Indifference Bold"/>
              </a:rPr>
              <a:t>injusta</a:t>
            </a:r>
            <a:r>
              <a:rPr lang="en-US" sz="4238" dirty="0">
                <a:solidFill>
                  <a:srgbClr val="000000"/>
                </a:solidFill>
                <a:latin typeface="Glacial Indifference"/>
              </a:rPr>
              <a:t>:</a:t>
            </a:r>
          </a:p>
          <a:p>
            <a:pPr>
              <a:lnSpc>
                <a:spcPts val="5764"/>
              </a:lnSpc>
            </a:pPr>
            <a:r>
              <a:rPr lang="en-US" sz="4238" dirty="0" err="1">
                <a:solidFill>
                  <a:srgbClr val="000000"/>
                </a:solidFill>
                <a:latin typeface="Glacial Indifference"/>
              </a:rPr>
              <a:t>Validas</a:t>
            </a:r>
            <a:r>
              <a:rPr lang="en-US" sz="4238" dirty="0">
                <a:solidFill>
                  <a:srgbClr val="000000"/>
                </a:solidFill>
                <a:latin typeface="Glacial Indifference"/>
              </a:rPr>
              <a:t> y </a:t>
            </a:r>
            <a:r>
              <a:rPr lang="en-US" sz="4238" dirty="0" err="1">
                <a:solidFill>
                  <a:srgbClr val="000000"/>
                </a:solidFill>
                <a:latin typeface="Glacial Indifference"/>
              </a:rPr>
              <a:t>aplicables</a:t>
            </a:r>
            <a:r>
              <a:rPr lang="en-US" sz="4238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4238" dirty="0" err="1">
                <a:solidFill>
                  <a:srgbClr val="000000"/>
                </a:solidFill>
                <a:latin typeface="Glacial Indifference"/>
              </a:rPr>
              <a:t>pero</a:t>
            </a:r>
            <a:r>
              <a:rPr lang="en-US" sz="4238" dirty="0">
                <a:solidFill>
                  <a:srgbClr val="000000"/>
                </a:solidFill>
                <a:latin typeface="Glacial Indifference"/>
              </a:rPr>
              <a:t> INJUSTAS.</a:t>
            </a:r>
          </a:p>
          <a:p>
            <a:pPr>
              <a:lnSpc>
                <a:spcPts val="5764"/>
              </a:lnSpc>
            </a:pPr>
            <a:r>
              <a:rPr lang="en-US" sz="4238" dirty="0" err="1">
                <a:solidFill>
                  <a:srgbClr val="000000"/>
                </a:solidFill>
                <a:latin typeface="Glacial Indifference"/>
              </a:rPr>
              <a:t>Necesidad</a:t>
            </a:r>
            <a:r>
              <a:rPr lang="en-US" sz="4238" dirty="0">
                <a:solidFill>
                  <a:srgbClr val="000000"/>
                </a:solidFill>
                <a:latin typeface="Glacial Indifference"/>
              </a:rPr>
              <a:t> de control </a:t>
            </a:r>
            <a:r>
              <a:rPr lang="en-US" sz="4238" dirty="0" err="1">
                <a:solidFill>
                  <a:srgbClr val="000000"/>
                </a:solidFill>
                <a:latin typeface="Glacial Indifference"/>
              </a:rPr>
              <a:t>externo</a:t>
            </a:r>
            <a:r>
              <a:rPr lang="en-US" sz="4238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4238" dirty="0" err="1">
                <a:solidFill>
                  <a:srgbClr val="000000"/>
                </a:solidFill>
                <a:latin typeface="Glacial Indifference"/>
              </a:rPr>
              <a:t>por</a:t>
            </a:r>
            <a:r>
              <a:rPr lang="en-US" sz="4238" dirty="0">
                <a:solidFill>
                  <a:srgbClr val="000000"/>
                </a:solidFill>
                <a:latin typeface="Glacial Indifference"/>
              </a:rPr>
              <a:t> medio de: </a:t>
            </a:r>
            <a:r>
              <a:rPr lang="en-US" sz="4238" dirty="0" err="1">
                <a:solidFill>
                  <a:srgbClr val="000000"/>
                </a:solidFill>
                <a:latin typeface="Glacial Indifference"/>
              </a:rPr>
              <a:t>Principios</a:t>
            </a:r>
            <a:r>
              <a:rPr lang="en-US" sz="4238" dirty="0">
                <a:solidFill>
                  <a:srgbClr val="000000"/>
                </a:solidFill>
                <a:latin typeface="Glacial Indifference"/>
              </a:rPr>
              <a:t> del derecho natural </a:t>
            </a:r>
            <a:r>
              <a:rPr lang="en-US" sz="4238" dirty="0" err="1">
                <a:solidFill>
                  <a:srgbClr val="000000"/>
                </a:solidFill>
                <a:latin typeface="Glacial Indifference"/>
              </a:rPr>
              <a:t>positivizados</a:t>
            </a:r>
            <a:r>
              <a:rPr lang="en-US" sz="4238" dirty="0">
                <a:solidFill>
                  <a:srgbClr val="000000"/>
                </a:solidFill>
                <a:latin typeface="Glacial Indifference"/>
              </a:rPr>
              <a:t>, control moral, control de derecho de </a:t>
            </a:r>
            <a:r>
              <a:rPr lang="en-US" sz="4238" dirty="0" err="1">
                <a:solidFill>
                  <a:srgbClr val="000000"/>
                </a:solidFill>
                <a:latin typeface="Glacial Indifference"/>
              </a:rPr>
              <a:t>gentes</a:t>
            </a:r>
            <a:r>
              <a:rPr lang="en-US" sz="4238" dirty="0">
                <a:solidFill>
                  <a:srgbClr val="000000"/>
                </a:solidFill>
                <a:latin typeface="Glacial Indifference"/>
              </a:rPr>
              <a:t>.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4111151" y="-470720"/>
            <a:ext cx="3612045" cy="3560301"/>
            <a:chOff x="0" y="0"/>
            <a:chExt cx="660400" cy="65094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650940"/>
            </a:xfrm>
            <a:custGeom>
              <a:avLst/>
              <a:gdLst/>
              <a:ahLst/>
              <a:cxnLst/>
              <a:rect l="l" t="t" r="r" b="b"/>
              <a:pathLst>
                <a:path w="660400" h="650940">
                  <a:moveTo>
                    <a:pt x="220252" y="631871"/>
                  </a:moveTo>
                  <a:cubicBezTo>
                    <a:pt x="254109" y="643384"/>
                    <a:pt x="292600" y="650940"/>
                    <a:pt x="330378" y="650940"/>
                  </a:cubicBezTo>
                  <a:cubicBezTo>
                    <a:pt x="368157" y="650940"/>
                    <a:pt x="404509" y="644463"/>
                    <a:pt x="438009" y="632949"/>
                  </a:cubicBezTo>
                  <a:cubicBezTo>
                    <a:pt x="438723" y="632589"/>
                    <a:pt x="439435" y="632589"/>
                    <a:pt x="440148" y="632230"/>
                  </a:cubicBezTo>
                  <a:cubicBezTo>
                    <a:pt x="565955" y="586175"/>
                    <a:pt x="658618" y="464561"/>
                    <a:pt x="660400" y="326033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325791"/>
                  </a:lnTo>
                  <a:cubicBezTo>
                    <a:pt x="1782" y="465280"/>
                    <a:pt x="93019" y="586895"/>
                    <a:pt x="220252" y="631871"/>
                  </a:cubicBezTo>
                </a:path>
              </a:pathLst>
            </a:custGeom>
            <a:solidFill>
              <a:srgbClr val="E9D8F1"/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660400" cy="723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5077318" y="666010"/>
            <a:ext cx="1679711" cy="1550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96"/>
              </a:lnSpc>
              <a:spcBef>
                <a:spcPct val="0"/>
              </a:spcBef>
            </a:pPr>
            <a:r>
              <a:rPr lang="en-US" sz="9069">
                <a:solidFill>
                  <a:srgbClr val="000000"/>
                </a:solidFill>
                <a:latin typeface="Glacial Indifference Bold"/>
              </a:rPr>
              <a:t>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570089"/>
            <a:ext cx="11979747" cy="356745"/>
            <a:chOff x="0" y="0"/>
            <a:chExt cx="3155160" cy="939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55160" cy="93957"/>
            </a:xfrm>
            <a:custGeom>
              <a:avLst/>
              <a:gdLst/>
              <a:ahLst/>
              <a:cxnLst/>
              <a:rect l="l" t="t" r="r" b="b"/>
              <a:pathLst>
                <a:path w="3155160" h="93957">
                  <a:moveTo>
                    <a:pt x="0" y="0"/>
                  </a:moveTo>
                  <a:lnTo>
                    <a:pt x="3155160" y="0"/>
                  </a:lnTo>
                  <a:lnTo>
                    <a:pt x="3155160" y="93957"/>
                  </a:lnTo>
                  <a:lnTo>
                    <a:pt x="0" y="93957"/>
                  </a:lnTo>
                  <a:lnTo>
                    <a:pt x="0" y="0"/>
                  </a:lnTo>
                </a:path>
              </a:pathLst>
            </a:custGeom>
            <a:solidFill>
              <a:srgbClr val="E9D8F1"/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111151" y="-470720"/>
            <a:ext cx="3612045" cy="3560301"/>
            <a:chOff x="0" y="0"/>
            <a:chExt cx="660400" cy="6509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60400" cy="650940"/>
            </a:xfrm>
            <a:custGeom>
              <a:avLst/>
              <a:gdLst/>
              <a:ahLst/>
              <a:cxnLst/>
              <a:rect l="l" t="t" r="r" b="b"/>
              <a:pathLst>
                <a:path w="660400" h="650940">
                  <a:moveTo>
                    <a:pt x="220252" y="631871"/>
                  </a:moveTo>
                  <a:cubicBezTo>
                    <a:pt x="254109" y="643384"/>
                    <a:pt x="292600" y="650940"/>
                    <a:pt x="330378" y="650940"/>
                  </a:cubicBezTo>
                  <a:cubicBezTo>
                    <a:pt x="368157" y="650940"/>
                    <a:pt x="404509" y="644463"/>
                    <a:pt x="438009" y="632949"/>
                  </a:cubicBezTo>
                  <a:cubicBezTo>
                    <a:pt x="438723" y="632589"/>
                    <a:pt x="439435" y="632589"/>
                    <a:pt x="440148" y="632230"/>
                  </a:cubicBezTo>
                  <a:cubicBezTo>
                    <a:pt x="565955" y="586175"/>
                    <a:pt x="658618" y="464561"/>
                    <a:pt x="660400" y="326033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325791"/>
                  </a:lnTo>
                  <a:cubicBezTo>
                    <a:pt x="1782" y="465280"/>
                    <a:pt x="93019" y="586895"/>
                    <a:pt x="220252" y="631871"/>
                  </a:cubicBezTo>
                </a:path>
              </a:pathLst>
            </a:custGeom>
            <a:solidFill>
              <a:srgbClr val="E9D8F1"/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660400" cy="723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028700" y="3089581"/>
            <a:ext cx="3932308" cy="5632065"/>
            <a:chOff x="0" y="0"/>
            <a:chExt cx="443357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433570" cy="6350000"/>
            </a:xfrm>
            <a:custGeom>
              <a:avLst/>
              <a:gdLst/>
              <a:ahLst/>
              <a:cxnLst/>
              <a:rect l="l" t="t" r="r" b="b"/>
              <a:pathLst>
                <a:path w="4433570" h="6350000">
                  <a:moveTo>
                    <a:pt x="2217420" y="0"/>
                  </a:moveTo>
                  <a:lnTo>
                    <a:pt x="2217420" y="0"/>
                  </a:lnTo>
                  <a:cubicBezTo>
                    <a:pt x="3441700" y="0"/>
                    <a:pt x="4433570" y="993140"/>
                    <a:pt x="4433570" y="2217420"/>
                  </a:cubicBezTo>
                  <a:lnTo>
                    <a:pt x="4433570" y="6350000"/>
                  </a:lnTo>
                  <a:lnTo>
                    <a:pt x="4433570" y="6350000"/>
                  </a:lnTo>
                  <a:lnTo>
                    <a:pt x="0" y="6350000"/>
                  </a:lnTo>
                  <a:lnTo>
                    <a:pt x="0" y="6350000"/>
                  </a:lnTo>
                  <a:lnTo>
                    <a:pt x="0" y="2217420"/>
                  </a:lnTo>
                  <a:cubicBezTo>
                    <a:pt x="0" y="993140"/>
                    <a:pt x="993140" y="0"/>
                    <a:pt x="2217420" y="0"/>
                  </a:cubicBezTo>
                  <a:close/>
                </a:path>
              </a:pathLst>
            </a:custGeom>
            <a:blipFill>
              <a:blip r:embed="rId2"/>
              <a:stretch>
                <a:fillRect l="-77397" r="-77397"/>
              </a:stretch>
            </a:blipFill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8700" y="1088419"/>
            <a:ext cx="11735708" cy="835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31"/>
              </a:lnSpc>
            </a:pPr>
            <a:r>
              <a:rPr lang="en-US" sz="5218">
                <a:solidFill>
                  <a:srgbClr val="000000"/>
                </a:solidFill>
                <a:latin typeface="League Spartan"/>
              </a:rPr>
              <a:t>TEORIA DE LA ARGUMENTACIÓN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391018" y="2811919"/>
            <a:ext cx="9922995" cy="5928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84"/>
              </a:lnSpc>
            </a:pPr>
            <a:r>
              <a:rPr lang="en-US" sz="3438">
                <a:solidFill>
                  <a:srgbClr val="000000"/>
                </a:solidFill>
                <a:latin typeface="Glacial Indifference"/>
              </a:rPr>
              <a:t>CARACTERÍSTICAS</a:t>
            </a:r>
          </a:p>
          <a:p>
            <a:pPr marL="828622" lvl="1" indent="-414311">
              <a:lnSpc>
                <a:spcPts val="4336"/>
              </a:lnSpc>
              <a:buFont typeface="Arial"/>
              <a:buChar char="•"/>
            </a:pPr>
            <a:r>
              <a:rPr lang="en-US" sz="3837">
                <a:solidFill>
                  <a:srgbClr val="000000"/>
                </a:solidFill>
                <a:latin typeface="Glacial Indifference"/>
              </a:rPr>
              <a:t>El Derecho es una ciencia de problemas y no meramente especulativa</a:t>
            </a:r>
          </a:p>
          <a:p>
            <a:pPr marL="828622" lvl="1" indent="-414311">
              <a:lnSpc>
                <a:spcPts val="4336"/>
              </a:lnSpc>
              <a:buFont typeface="Arial"/>
              <a:buChar char="•"/>
            </a:pPr>
            <a:r>
              <a:rPr lang="en-US" sz="3837">
                <a:solidFill>
                  <a:srgbClr val="000000"/>
                </a:solidFill>
                <a:latin typeface="Glacial Indifference"/>
              </a:rPr>
              <a:t>La tarea del juez es el ejercicio de la prudencia, no de la especulacion</a:t>
            </a:r>
          </a:p>
          <a:p>
            <a:pPr marL="828622" lvl="1" indent="-414311">
              <a:lnSpc>
                <a:spcPts val="4336"/>
              </a:lnSpc>
              <a:buFont typeface="Arial"/>
              <a:buChar char="•"/>
            </a:pPr>
            <a:r>
              <a:rPr lang="en-US" sz="3837">
                <a:solidFill>
                  <a:srgbClr val="000000"/>
                </a:solidFill>
                <a:latin typeface="Glacial Indifference"/>
              </a:rPr>
              <a:t>la prudencia se basa en el razonamiento argumentativo</a:t>
            </a:r>
          </a:p>
          <a:p>
            <a:pPr marL="828622" lvl="1" indent="-414311">
              <a:lnSpc>
                <a:spcPts val="4336"/>
              </a:lnSpc>
              <a:buFont typeface="Arial"/>
              <a:buChar char="•"/>
            </a:pPr>
            <a:r>
              <a:rPr lang="en-US" sz="3837">
                <a:solidFill>
                  <a:srgbClr val="000000"/>
                </a:solidFill>
                <a:latin typeface="Glacial Indifference"/>
              </a:rPr>
              <a:t>Argumentar es convencer a un auditorio imaginario</a:t>
            </a:r>
          </a:p>
          <a:p>
            <a:pPr marL="828622" lvl="1" indent="-414311">
              <a:lnSpc>
                <a:spcPts val="4336"/>
              </a:lnSpc>
              <a:buFont typeface="Arial"/>
              <a:buChar char="•"/>
            </a:pPr>
            <a:r>
              <a:rPr lang="en-US" sz="3837">
                <a:solidFill>
                  <a:srgbClr val="000000"/>
                </a:solidFill>
                <a:latin typeface="Glacial Indifference"/>
              </a:rPr>
              <a:t>La argumentación se basa en experiencia previamente acumulada.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077318" y="666010"/>
            <a:ext cx="1679711" cy="1550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96"/>
              </a:lnSpc>
              <a:spcBef>
                <a:spcPct val="0"/>
              </a:spcBef>
            </a:pPr>
            <a:r>
              <a:rPr lang="en-US" sz="9069">
                <a:solidFill>
                  <a:srgbClr val="000000"/>
                </a:solidFill>
                <a:latin typeface="Glacial Indifference Bold"/>
              </a:rPr>
              <a:t>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266383" y="3573406"/>
            <a:ext cx="2509789" cy="563094"/>
          </a:xfrm>
          <a:custGeom>
            <a:avLst/>
            <a:gdLst/>
            <a:ahLst/>
            <a:cxnLst/>
            <a:rect l="l" t="t" r="r" b="b"/>
            <a:pathLst>
              <a:path w="2509789" h="563094">
                <a:moveTo>
                  <a:pt x="0" y="0"/>
                </a:moveTo>
                <a:lnTo>
                  <a:pt x="2509788" y="0"/>
                </a:lnTo>
                <a:lnTo>
                  <a:pt x="2509788" y="563093"/>
                </a:lnTo>
                <a:lnTo>
                  <a:pt x="0" y="5630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3" name="TextBox 3"/>
          <p:cNvSpPr txBox="1"/>
          <p:nvPr/>
        </p:nvSpPr>
        <p:spPr>
          <a:xfrm>
            <a:off x="1110269" y="7323659"/>
            <a:ext cx="5007549" cy="856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46"/>
              </a:lnSpc>
              <a:spcBef>
                <a:spcPct val="0"/>
              </a:spcBef>
            </a:pPr>
            <a:r>
              <a:rPr lang="en-US" sz="3717">
                <a:solidFill>
                  <a:srgbClr val="000000"/>
                </a:solidFill>
                <a:latin typeface="Glacial Indifference"/>
              </a:rPr>
              <a:t>los casos difíciles la excepción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182724" y="7435873"/>
            <a:ext cx="6105276" cy="1294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46"/>
              </a:lnSpc>
            </a:pPr>
            <a:r>
              <a:rPr lang="en-US" sz="3717">
                <a:solidFill>
                  <a:srgbClr val="000000"/>
                </a:solidFill>
                <a:latin typeface="Glacial Indifference"/>
              </a:rPr>
              <a:t>los casos difíciles deben utilizar principios para acotar la discrecionalidad</a:t>
            </a:r>
          </a:p>
        </p:txBody>
      </p:sp>
      <p:grpSp>
        <p:nvGrpSpPr>
          <p:cNvPr id="5" name="Group 5"/>
          <p:cNvGrpSpPr/>
          <p:nvPr/>
        </p:nvGrpSpPr>
        <p:grpSpPr>
          <a:xfrm rot="-10800000">
            <a:off x="6105718" y="5800244"/>
            <a:ext cx="5939877" cy="3061709"/>
            <a:chOff x="0" y="0"/>
            <a:chExt cx="807396" cy="41617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07395" cy="416172"/>
            </a:xfrm>
            <a:custGeom>
              <a:avLst/>
              <a:gdLst/>
              <a:ahLst/>
              <a:cxnLst/>
              <a:rect l="l" t="t" r="r" b="b"/>
              <a:pathLst>
                <a:path w="807395" h="416172">
                  <a:moveTo>
                    <a:pt x="269277" y="397103"/>
                  </a:moveTo>
                  <a:cubicBezTo>
                    <a:pt x="310670" y="408617"/>
                    <a:pt x="357729" y="416172"/>
                    <a:pt x="403915" y="416172"/>
                  </a:cubicBezTo>
                  <a:cubicBezTo>
                    <a:pt x="450103" y="416172"/>
                    <a:pt x="494547" y="409695"/>
                    <a:pt x="535504" y="398181"/>
                  </a:cubicBezTo>
                  <a:cubicBezTo>
                    <a:pt x="536376" y="397822"/>
                    <a:pt x="537247" y="397822"/>
                    <a:pt x="538118" y="397462"/>
                  </a:cubicBezTo>
                  <a:cubicBezTo>
                    <a:pt x="691929" y="351407"/>
                    <a:pt x="805217" y="229793"/>
                    <a:pt x="807395" y="96480"/>
                  </a:cubicBezTo>
                  <a:lnTo>
                    <a:pt x="807395" y="0"/>
                  </a:lnTo>
                  <a:lnTo>
                    <a:pt x="0" y="0"/>
                  </a:lnTo>
                  <a:lnTo>
                    <a:pt x="0" y="96409"/>
                  </a:lnTo>
                  <a:cubicBezTo>
                    <a:pt x="2179" y="230512"/>
                    <a:pt x="113724" y="352127"/>
                    <a:pt x="269277" y="397103"/>
                  </a:cubicBezTo>
                </a:path>
              </a:pathLst>
            </a:custGeom>
            <a:solidFill>
              <a:srgbClr val="E9D8F1"/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660400" cy="723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1544296">
            <a:off x="11732114" y="6250986"/>
            <a:ext cx="2509789" cy="563094"/>
          </a:xfrm>
          <a:custGeom>
            <a:avLst/>
            <a:gdLst/>
            <a:ahLst/>
            <a:cxnLst/>
            <a:rect l="l" t="t" r="r" b="b"/>
            <a:pathLst>
              <a:path w="2509789" h="563094">
                <a:moveTo>
                  <a:pt x="0" y="0"/>
                </a:moveTo>
                <a:lnTo>
                  <a:pt x="2509789" y="0"/>
                </a:lnTo>
                <a:lnTo>
                  <a:pt x="2509789" y="563094"/>
                </a:lnTo>
                <a:lnTo>
                  <a:pt x="0" y="5630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9" name="Freeform 9"/>
          <p:cNvSpPr/>
          <p:nvPr/>
        </p:nvSpPr>
        <p:spPr>
          <a:xfrm rot="-1640266" flipH="1">
            <a:off x="4111611" y="6097369"/>
            <a:ext cx="2509789" cy="563094"/>
          </a:xfrm>
          <a:custGeom>
            <a:avLst/>
            <a:gdLst/>
            <a:ahLst/>
            <a:cxnLst/>
            <a:rect l="l" t="t" r="r" b="b"/>
            <a:pathLst>
              <a:path w="2509789" h="563094">
                <a:moveTo>
                  <a:pt x="2509789" y="0"/>
                </a:moveTo>
                <a:lnTo>
                  <a:pt x="0" y="0"/>
                </a:lnTo>
                <a:lnTo>
                  <a:pt x="0" y="563093"/>
                </a:lnTo>
                <a:lnTo>
                  <a:pt x="2509789" y="563093"/>
                </a:lnTo>
                <a:lnTo>
                  <a:pt x="250978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10" name="Freeform 10"/>
          <p:cNvSpPr/>
          <p:nvPr/>
        </p:nvSpPr>
        <p:spPr>
          <a:xfrm flipH="1">
            <a:off x="4573044" y="3573406"/>
            <a:ext cx="2509789" cy="563094"/>
          </a:xfrm>
          <a:custGeom>
            <a:avLst/>
            <a:gdLst/>
            <a:ahLst/>
            <a:cxnLst/>
            <a:rect l="l" t="t" r="r" b="b"/>
            <a:pathLst>
              <a:path w="2509789" h="563094">
                <a:moveTo>
                  <a:pt x="2509788" y="0"/>
                </a:moveTo>
                <a:lnTo>
                  <a:pt x="0" y="0"/>
                </a:lnTo>
                <a:lnTo>
                  <a:pt x="0" y="563093"/>
                </a:lnTo>
                <a:lnTo>
                  <a:pt x="2509788" y="563093"/>
                </a:lnTo>
                <a:lnTo>
                  <a:pt x="250978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6610543" y="3152862"/>
            <a:ext cx="5066914" cy="5246370"/>
            <a:chOff x="0" y="0"/>
            <a:chExt cx="4733290" cy="4900930"/>
          </a:xfrm>
        </p:grpSpPr>
        <p:sp>
          <p:nvSpPr>
            <p:cNvPr id="12" name="Freeform 12"/>
            <p:cNvSpPr/>
            <p:nvPr/>
          </p:nvSpPr>
          <p:spPr>
            <a:xfrm>
              <a:off x="15240" y="16510"/>
              <a:ext cx="4702810" cy="4869180"/>
            </a:xfrm>
            <a:custGeom>
              <a:avLst/>
              <a:gdLst/>
              <a:ahLst/>
              <a:cxnLst/>
              <a:rect l="l" t="t" r="r" b="b"/>
              <a:pathLst>
                <a:path w="4702810" h="4869180">
                  <a:moveTo>
                    <a:pt x="0" y="4037330"/>
                  </a:moveTo>
                  <a:lnTo>
                    <a:pt x="0" y="2350770"/>
                  </a:lnTo>
                  <a:cubicBezTo>
                    <a:pt x="0" y="1051560"/>
                    <a:pt x="1052830" y="0"/>
                    <a:pt x="2352040" y="0"/>
                  </a:cubicBezTo>
                  <a:lnTo>
                    <a:pt x="2352040" y="0"/>
                  </a:lnTo>
                  <a:cubicBezTo>
                    <a:pt x="3649980" y="0"/>
                    <a:pt x="4702810" y="1052830"/>
                    <a:pt x="4702810" y="2350770"/>
                  </a:cubicBezTo>
                  <a:lnTo>
                    <a:pt x="4702810" y="4008120"/>
                  </a:lnTo>
                  <a:cubicBezTo>
                    <a:pt x="4702810" y="4455160"/>
                    <a:pt x="4349750" y="4820920"/>
                    <a:pt x="3903980" y="4838700"/>
                  </a:cubicBezTo>
                  <a:cubicBezTo>
                    <a:pt x="3489960" y="4855210"/>
                    <a:pt x="2946400" y="4869180"/>
                    <a:pt x="2352040" y="4869180"/>
                  </a:cubicBezTo>
                  <a:lnTo>
                    <a:pt x="2352040" y="4869180"/>
                  </a:lnTo>
                  <a:lnTo>
                    <a:pt x="831850" y="4869180"/>
                  </a:lnTo>
                  <a:cubicBezTo>
                    <a:pt x="372110" y="4867910"/>
                    <a:pt x="0" y="4495800"/>
                    <a:pt x="0" y="4037330"/>
                  </a:cubicBezTo>
                  <a:close/>
                </a:path>
              </a:pathLst>
            </a:custGeom>
            <a:blipFill>
              <a:blip r:embed="rId4"/>
              <a:stretch>
                <a:fillRect l="-1768" r="-1768"/>
              </a:stretch>
            </a:blipFill>
          </p:spPr>
          <p:txBody>
            <a:bodyPr/>
            <a:lstStyle/>
            <a:p>
              <a:endParaRPr lang="es-AR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0"/>
              <a:ext cx="4734560" cy="4900930"/>
            </a:xfrm>
            <a:custGeom>
              <a:avLst/>
              <a:gdLst/>
              <a:ahLst/>
              <a:cxnLst/>
              <a:rect l="l" t="t" r="r" b="b"/>
              <a:pathLst>
                <a:path w="4734560" h="4900930">
                  <a:moveTo>
                    <a:pt x="2367280" y="4900930"/>
                  </a:moveTo>
                  <a:lnTo>
                    <a:pt x="847090" y="4900930"/>
                  </a:lnTo>
                  <a:cubicBezTo>
                    <a:pt x="379730" y="4900930"/>
                    <a:pt x="0" y="4521200"/>
                    <a:pt x="0" y="4053840"/>
                  </a:cubicBezTo>
                  <a:lnTo>
                    <a:pt x="0" y="2367280"/>
                  </a:lnTo>
                  <a:cubicBezTo>
                    <a:pt x="0" y="1061720"/>
                    <a:pt x="1061720" y="0"/>
                    <a:pt x="2367280" y="0"/>
                  </a:cubicBezTo>
                  <a:cubicBezTo>
                    <a:pt x="3672840" y="0"/>
                    <a:pt x="4734560" y="1061720"/>
                    <a:pt x="4734560" y="2367280"/>
                  </a:cubicBezTo>
                  <a:lnTo>
                    <a:pt x="4734560" y="4024630"/>
                  </a:lnTo>
                  <a:cubicBezTo>
                    <a:pt x="4734560" y="4481830"/>
                    <a:pt x="4376420" y="4852670"/>
                    <a:pt x="3920490" y="4870450"/>
                  </a:cubicBezTo>
                  <a:cubicBezTo>
                    <a:pt x="3390900" y="4890770"/>
                    <a:pt x="2868930" y="4900930"/>
                    <a:pt x="2367280" y="4900930"/>
                  </a:cubicBezTo>
                  <a:close/>
                  <a:moveTo>
                    <a:pt x="2367280" y="31750"/>
                  </a:moveTo>
                  <a:cubicBezTo>
                    <a:pt x="1079500" y="31750"/>
                    <a:pt x="31750" y="1079500"/>
                    <a:pt x="31750" y="2367280"/>
                  </a:cubicBezTo>
                  <a:lnTo>
                    <a:pt x="31750" y="4053840"/>
                  </a:lnTo>
                  <a:cubicBezTo>
                    <a:pt x="31750" y="4503420"/>
                    <a:pt x="397510" y="4869180"/>
                    <a:pt x="847090" y="4869180"/>
                  </a:cubicBezTo>
                  <a:lnTo>
                    <a:pt x="2367280" y="4869180"/>
                  </a:lnTo>
                  <a:cubicBezTo>
                    <a:pt x="2868930" y="4869180"/>
                    <a:pt x="3390900" y="4859020"/>
                    <a:pt x="3917950" y="4838700"/>
                  </a:cubicBezTo>
                  <a:cubicBezTo>
                    <a:pt x="4357370" y="4822191"/>
                    <a:pt x="4701540" y="4464050"/>
                    <a:pt x="4701540" y="4024630"/>
                  </a:cubicBezTo>
                  <a:lnTo>
                    <a:pt x="4701540" y="2367280"/>
                  </a:lnTo>
                  <a:cubicBezTo>
                    <a:pt x="4701540" y="1079500"/>
                    <a:pt x="3653790" y="31750"/>
                    <a:pt x="2367280" y="31750"/>
                  </a:cubicBezTo>
                  <a:close/>
                </a:path>
              </a:pathLst>
            </a:custGeom>
            <a:solidFill>
              <a:srgbClr val="9468AC"/>
            </a:solidFill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028700" y="2293319"/>
            <a:ext cx="13210966" cy="556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5"/>
              </a:lnSpc>
              <a:spcBef>
                <a:spcPct val="0"/>
              </a:spcBef>
            </a:pPr>
            <a:r>
              <a:rPr lang="en-US" sz="3217">
                <a:solidFill>
                  <a:srgbClr val="000000"/>
                </a:solidFill>
                <a:latin typeface="Glacial Indifference Bold"/>
              </a:rPr>
              <a:t>LA DEDUCCIÓN ES LA REGLA, LA ARGUMENTACION ES LA EXCEPCION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110269" y="852713"/>
            <a:ext cx="11557771" cy="456718"/>
            <a:chOff x="0" y="0"/>
            <a:chExt cx="3044022" cy="12028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044022" cy="120288"/>
            </a:xfrm>
            <a:custGeom>
              <a:avLst/>
              <a:gdLst/>
              <a:ahLst/>
              <a:cxnLst/>
              <a:rect l="l" t="t" r="r" b="b"/>
              <a:pathLst>
                <a:path w="3044022" h="120288">
                  <a:moveTo>
                    <a:pt x="0" y="0"/>
                  </a:moveTo>
                  <a:lnTo>
                    <a:pt x="3044022" y="0"/>
                  </a:lnTo>
                  <a:lnTo>
                    <a:pt x="3044022" y="120288"/>
                  </a:lnTo>
                  <a:lnTo>
                    <a:pt x="0" y="120288"/>
                  </a:lnTo>
                  <a:lnTo>
                    <a:pt x="0" y="0"/>
                  </a:lnTo>
                </a:path>
              </a:pathLst>
            </a:custGeom>
            <a:solidFill>
              <a:srgbClr val="E9D8F1"/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4111151" y="-470720"/>
            <a:ext cx="3612045" cy="3560301"/>
            <a:chOff x="0" y="0"/>
            <a:chExt cx="660400" cy="65094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60400" cy="650940"/>
            </a:xfrm>
            <a:custGeom>
              <a:avLst/>
              <a:gdLst/>
              <a:ahLst/>
              <a:cxnLst/>
              <a:rect l="l" t="t" r="r" b="b"/>
              <a:pathLst>
                <a:path w="660400" h="650940">
                  <a:moveTo>
                    <a:pt x="220252" y="631871"/>
                  </a:moveTo>
                  <a:cubicBezTo>
                    <a:pt x="254109" y="643384"/>
                    <a:pt x="292600" y="650940"/>
                    <a:pt x="330378" y="650940"/>
                  </a:cubicBezTo>
                  <a:cubicBezTo>
                    <a:pt x="368157" y="650940"/>
                    <a:pt x="404509" y="644463"/>
                    <a:pt x="438009" y="632949"/>
                  </a:cubicBezTo>
                  <a:cubicBezTo>
                    <a:pt x="438723" y="632589"/>
                    <a:pt x="439435" y="632589"/>
                    <a:pt x="440148" y="632230"/>
                  </a:cubicBezTo>
                  <a:cubicBezTo>
                    <a:pt x="565955" y="586175"/>
                    <a:pt x="658618" y="464561"/>
                    <a:pt x="660400" y="326033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325791"/>
                  </a:lnTo>
                  <a:cubicBezTo>
                    <a:pt x="1782" y="465280"/>
                    <a:pt x="93019" y="586895"/>
                    <a:pt x="220252" y="631871"/>
                  </a:cubicBezTo>
                </a:path>
              </a:pathLst>
            </a:custGeom>
            <a:solidFill>
              <a:srgbClr val="E9D8F1"/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660400" cy="723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677928" y="4466953"/>
            <a:ext cx="4427790" cy="856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46"/>
              </a:lnSpc>
              <a:spcBef>
                <a:spcPct val="0"/>
              </a:spcBef>
            </a:pPr>
            <a:r>
              <a:rPr lang="en-US" sz="3717">
                <a:solidFill>
                  <a:srgbClr val="000000"/>
                </a:solidFill>
                <a:latin typeface="Glacial Indifference"/>
              </a:rPr>
              <a:t>Los casos fáciles son la regla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182724" y="4466953"/>
            <a:ext cx="4995007" cy="1267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46"/>
              </a:lnSpc>
              <a:spcBef>
                <a:spcPct val="0"/>
              </a:spcBef>
            </a:pPr>
            <a:r>
              <a:rPr lang="en-US" sz="3717">
                <a:solidFill>
                  <a:srgbClr val="000000"/>
                </a:solidFill>
                <a:latin typeface="Glacial Indifference"/>
              </a:rPr>
              <a:t>los casos fáciles son resueltos mediante deduccion de reglas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28590" y="362800"/>
            <a:ext cx="11121129" cy="1398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70"/>
              </a:lnSpc>
            </a:pPr>
            <a:r>
              <a:rPr lang="en-US" sz="4318">
                <a:solidFill>
                  <a:srgbClr val="000000"/>
                </a:solidFill>
                <a:latin typeface="League Spartan"/>
              </a:rPr>
              <a:t>ESQUEMA DE RAZONAMIENTOJUDICIAL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5077318" y="666010"/>
            <a:ext cx="1679711" cy="1550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96"/>
              </a:lnSpc>
              <a:spcBef>
                <a:spcPct val="0"/>
              </a:spcBef>
            </a:pPr>
            <a:r>
              <a:rPr lang="en-US" sz="9069">
                <a:solidFill>
                  <a:srgbClr val="000000"/>
                </a:solidFill>
                <a:latin typeface="Glacial Indifference Bold"/>
              </a:rPr>
              <a:t>07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942130" y="9320600"/>
            <a:ext cx="12975044" cy="856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46"/>
              </a:lnSpc>
              <a:spcBef>
                <a:spcPct val="0"/>
              </a:spcBef>
            </a:pPr>
            <a:r>
              <a:rPr lang="en-US" sz="3717">
                <a:solidFill>
                  <a:srgbClr val="000000"/>
                </a:solidFill>
                <a:latin typeface="Glacial Indifference"/>
              </a:rPr>
              <a:t>los paradigmas constituyen guias politicas que requieren de la compatibilizacion de los modelos en el marco del orden social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es-AR"/>
          </a:p>
        </p:txBody>
      </p:sp>
      <p:grpSp>
        <p:nvGrpSpPr>
          <p:cNvPr id="3" name="Group 3"/>
          <p:cNvGrpSpPr/>
          <p:nvPr/>
        </p:nvGrpSpPr>
        <p:grpSpPr>
          <a:xfrm>
            <a:off x="1376618" y="3260546"/>
            <a:ext cx="3727816" cy="5532864"/>
            <a:chOff x="0" y="0"/>
            <a:chExt cx="1172842" cy="174074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72842" cy="1740744"/>
            </a:xfrm>
            <a:custGeom>
              <a:avLst/>
              <a:gdLst/>
              <a:ahLst/>
              <a:cxnLst/>
              <a:rect l="l" t="t" r="r" b="b"/>
              <a:pathLst>
                <a:path w="1172842" h="1740744">
                  <a:moveTo>
                    <a:pt x="0" y="0"/>
                  </a:moveTo>
                  <a:lnTo>
                    <a:pt x="1172842" y="0"/>
                  </a:lnTo>
                  <a:lnTo>
                    <a:pt x="1172842" y="1740744"/>
                  </a:lnTo>
                  <a:lnTo>
                    <a:pt x="0" y="1740744"/>
                  </a:lnTo>
                  <a:lnTo>
                    <a:pt x="0" y="0"/>
                  </a:lnTo>
                </a:path>
              </a:pathLst>
            </a:custGeom>
            <a:solidFill>
              <a:srgbClr val="E9D8F1"/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6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311409" y="3260546"/>
            <a:ext cx="3727816" cy="5532864"/>
            <a:chOff x="0" y="0"/>
            <a:chExt cx="1172842" cy="174074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72842" cy="1740744"/>
            </a:xfrm>
            <a:custGeom>
              <a:avLst/>
              <a:gdLst/>
              <a:ahLst/>
              <a:cxnLst/>
              <a:rect l="l" t="t" r="r" b="b"/>
              <a:pathLst>
                <a:path w="1172842" h="1740744">
                  <a:moveTo>
                    <a:pt x="0" y="0"/>
                  </a:moveTo>
                  <a:lnTo>
                    <a:pt x="1172842" y="0"/>
                  </a:lnTo>
                  <a:lnTo>
                    <a:pt x="1172842" y="1740744"/>
                  </a:lnTo>
                  <a:lnTo>
                    <a:pt x="0" y="1740744"/>
                  </a:lnTo>
                  <a:lnTo>
                    <a:pt x="0" y="0"/>
                  </a:lnTo>
                </a:path>
              </a:pathLst>
            </a:custGeom>
            <a:solidFill>
              <a:srgbClr val="D7C1E1"/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6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246200" y="3260546"/>
            <a:ext cx="3727816" cy="5532864"/>
            <a:chOff x="0" y="0"/>
            <a:chExt cx="1172842" cy="174074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72842" cy="1740744"/>
            </a:xfrm>
            <a:custGeom>
              <a:avLst/>
              <a:gdLst/>
              <a:ahLst/>
              <a:cxnLst/>
              <a:rect l="l" t="t" r="r" b="b"/>
              <a:pathLst>
                <a:path w="1172842" h="1740744">
                  <a:moveTo>
                    <a:pt x="0" y="0"/>
                  </a:moveTo>
                  <a:lnTo>
                    <a:pt x="1172842" y="0"/>
                  </a:lnTo>
                  <a:lnTo>
                    <a:pt x="1172842" y="1740744"/>
                  </a:lnTo>
                  <a:lnTo>
                    <a:pt x="0" y="1740744"/>
                  </a:lnTo>
                  <a:lnTo>
                    <a:pt x="0" y="0"/>
                  </a:lnTo>
                </a:path>
              </a:pathLst>
            </a:custGeom>
            <a:solidFill>
              <a:srgbClr val="C5B1CF"/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6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183566" y="3260546"/>
            <a:ext cx="3727816" cy="5532864"/>
            <a:chOff x="0" y="0"/>
            <a:chExt cx="1172842" cy="174074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72842" cy="1740744"/>
            </a:xfrm>
            <a:custGeom>
              <a:avLst/>
              <a:gdLst/>
              <a:ahLst/>
              <a:cxnLst/>
              <a:rect l="l" t="t" r="r" b="b"/>
              <a:pathLst>
                <a:path w="1172842" h="1740744">
                  <a:moveTo>
                    <a:pt x="0" y="0"/>
                  </a:moveTo>
                  <a:lnTo>
                    <a:pt x="1172842" y="0"/>
                  </a:lnTo>
                  <a:lnTo>
                    <a:pt x="1172842" y="1740744"/>
                  </a:lnTo>
                  <a:lnTo>
                    <a:pt x="0" y="1740744"/>
                  </a:lnTo>
                  <a:lnTo>
                    <a:pt x="0" y="0"/>
                  </a:lnTo>
                </a:path>
              </a:pathLst>
            </a:custGeom>
            <a:solidFill>
              <a:srgbClr val="C093D6"/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6"/>
                </a:lnSpc>
              </a:pPr>
              <a:endParaRPr/>
            </a:p>
          </p:txBody>
        </p:sp>
      </p:grpSp>
      <p:sp>
        <p:nvSpPr>
          <p:cNvPr id="15" name="AutoShape 15"/>
          <p:cNvSpPr/>
          <p:nvPr/>
        </p:nvSpPr>
        <p:spPr>
          <a:xfrm>
            <a:off x="1273493" y="9248775"/>
            <a:ext cx="15741014" cy="0"/>
          </a:xfrm>
          <a:prstGeom prst="line">
            <a:avLst/>
          </a:prstGeom>
          <a:ln w="9525" cap="flat">
            <a:solidFill>
              <a:srgbClr val="3B261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AR"/>
          </a:p>
        </p:txBody>
      </p:sp>
      <p:sp>
        <p:nvSpPr>
          <p:cNvPr id="16" name="TextBox 16"/>
          <p:cNvSpPr txBox="1"/>
          <p:nvPr/>
        </p:nvSpPr>
        <p:spPr>
          <a:xfrm>
            <a:off x="1822782" y="1650508"/>
            <a:ext cx="14642435" cy="783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8"/>
              </a:lnSpc>
            </a:pPr>
            <a:r>
              <a:rPr lang="en-US" sz="6237" spc="-205">
                <a:solidFill>
                  <a:srgbClr val="3B2615"/>
                </a:solidFill>
                <a:latin typeface="League Spartan"/>
              </a:rPr>
              <a:t>PASOS A SEGUIR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685879" y="3619137"/>
            <a:ext cx="3111180" cy="1097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1"/>
              </a:lnSpc>
            </a:pPr>
            <a:r>
              <a:rPr lang="en-US" sz="1704" spc="68">
                <a:solidFill>
                  <a:srgbClr val="3B2615"/>
                </a:solidFill>
                <a:latin typeface="League Spartan"/>
              </a:rPr>
              <a:t>1°: DEDUCIR LA SOLUCION DE UNA REGLA FORMALMENTE VÁLIDA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619727" y="3653955"/>
            <a:ext cx="3111180" cy="544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1"/>
              </a:lnSpc>
            </a:pPr>
            <a:r>
              <a:rPr lang="en-US" sz="1704" spc="68">
                <a:solidFill>
                  <a:srgbClr val="3B2615"/>
                </a:solidFill>
                <a:latin typeface="League Spartan"/>
              </a:rPr>
              <a:t>2° CONTROL DE LA SOLUCION DEDUCTIVA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555805" y="3619137"/>
            <a:ext cx="3111180" cy="1097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1"/>
              </a:lnSpc>
            </a:pPr>
            <a:r>
              <a:rPr lang="en-US" sz="1704" spc="68">
                <a:solidFill>
                  <a:srgbClr val="3B2615"/>
                </a:solidFill>
                <a:latin typeface="League Spartan"/>
              </a:rPr>
              <a:t>3° LA SOLUCION EN CASOS DIFÍCILES: CONFLICTO DE REGLAS Y PRINCIPIOS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488366" y="3645297"/>
            <a:ext cx="3111180" cy="1097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1"/>
              </a:lnSpc>
            </a:pPr>
            <a:r>
              <a:rPr lang="en-US" sz="1704" spc="68">
                <a:solidFill>
                  <a:srgbClr val="3B2615"/>
                </a:solidFill>
                <a:latin typeface="League Spartan"/>
              </a:rPr>
              <a:t>4° LA SOLUCIÓN BASADA EN PARADIGMAS: EXPLICACION Y ARMONIZACION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774803" y="5095875"/>
            <a:ext cx="2917481" cy="3501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75"/>
              </a:lnSpc>
            </a:pPr>
            <a:r>
              <a:rPr lang="en-US" sz="1850">
                <a:solidFill>
                  <a:srgbClr val="000000"/>
                </a:solidFill>
                <a:latin typeface="Lora"/>
              </a:rPr>
              <a:t>Aplicar el método deductivo.</a:t>
            </a:r>
          </a:p>
          <a:p>
            <a:pPr algn="ctr">
              <a:lnSpc>
                <a:spcPts val="2775"/>
              </a:lnSpc>
            </a:pPr>
            <a:r>
              <a:rPr lang="en-US" sz="1850">
                <a:solidFill>
                  <a:srgbClr val="000000"/>
                </a:solidFill>
                <a:latin typeface="Lora"/>
              </a:rPr>
              <a:t>Pasos del método: </a:t>
            </a:r>
          </a:p>
          <a:p>
            <a:pPr marL="399417" lvl="1" indent="-199709">
              <a:lnSpc>
                <a:spcPts val="2775"/>
              </a:lnSpc>
              <a:buFont typeface="Arial"/>
              <a:buChar char="•"/>
            </a:pPr>
            <a:r>
              <a:rPr lang="en-US" sz="1850">
                <a:solidFill>
                  <a:srgbClr val="000000"/>
                </a:solidFill>
                <a:latin typeface="Lora"/>
              </a:rPr>
              <a:t>Delimitar los hechos (elemento fáctico)</a:t>
            </a:r>
          </a:p>
          <a:p>
            <a:pPr marL="399417" lvl="1" indent="-199709">
              <a:lnSpc>
                <a:spcPts val="2775"/>
              </a:lnSpc>
              <a:buFont typeface="Arial"/>
              <a:buChar char="•"/>
            </a:pPr>
            <a:r>
              <a:rPr lang="en-US" sz="1850">
                <a:solidFill>
                  <a:srgbClr val="000000"/>
                </a:solidFill>
                <a:latin typeface="Lora"/>
              </a:rPr>
              <a:t>Identificar la norma (elemento normativo)</a:t>
            </a:r>
          </a:p>
          <a:p>
            <a:pPr marL="399417" lvl="1" indent="-199709">
              <a:lnSpc>
                <a:spcPts val="2775"/>
              </a:lnSpc>
              <a:buFont typeface="Arial"/>
              <a:buChar char="•"/>
            </a:pPr>
            <a:r>
              <a:rPr lang="en-US" sz="1850">
                <a:solidFill>
                  <a:srgbClr val="000000"/>
                </a:solidFill>
                <a:latin typeface="Lora"/>
              </a:rPr>
              <a:t>Deducir la solución del caso (elemento deductivo)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630523" y="5095875"/>
            <a:ext cx="3100384" cy="2979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99"/>
              </a:lnSpc>
            </a:pPr>
            <a:r>
              <a:rPr lang="en-US" sz="1799">
                <a:solidFill>
                  <a:srgbClr val="000000"/>
                </a:solidFill>
                <a:latin typeface="Lora"/>
              </a:rPr>
              <a:t>Se debe verificar:</a:t>
            </a:r>
          </a:p>
          <a:p>
            <a:pPr marL="388618" lvl="1" indent="-194309">
              <a:lnSpc>
                <a:spcPts val="2699"/>
              </a:lnSpc>
              <a:buFont typeface="Arial"/>
              <a:buChar char="•"/>
            </a:pPr>
            <a:r>
              <a:rPr lang="en-US" sz="1799">
                <a:solidFill>
                  <a:srgbClr val="000000"/>
                </a:solidFill>
                <a:latin typeface="Lora"/>
              </a:rPr>
              <a:t>Mirar hacia atrás (elemento de consistencia)</a:t>
            </a:r>
          </a:p>
          <a:p>
            <a:pPr marL="388618" lvl="1" indent="-194309">
              <a:lnSpc>
                <a:spcPts val="2699"/>
              </a:lnSpc>
              <a:buFont typeface="Arial"/>
              <a:buChar char="•"/>
            </a:pPr>
            <a:r>
              <a:rPr lang="en-US" sz="1799">
                <a:solidFill>
                  <a:srgbClr val="000000"/>
                </a:solidFill>
                <a:latin typeface="Lora"/>
              </a:rPr>
              <a:t>Mirar hacia arriba (elemento de coherencia)</a:t>
            </a:r>
          </a:p>
          <a:p>
            <a:pPr marL="388618" lvl="1" indent="-194309">
              <a:lnSpc>
                <a:spcPts val="2699"/>
              </a:lnSpc>
              <a:buFont typeface="Arial"/>
              <a:buChar char="•"/>
            </a:pPr>
            <a:r>
              <a:rPr lang="en-US" sz="1799">
                <a:solidFill>
                  <a:srgbClr val="000000"/>
                </a:solidFill>
                <a:latin typeface="Lora"/>
              </a:rPr>
              <a:t>Mirar hacia adelante (elemento consecuencialista)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651368" y="5086350"/>
            <a:ext cx="2917481" cy="2731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1800">
                <a:solidFill>
                  <a:srgbClr val="000000"/>
                </a:solidFill>
                <a:latin typeface="Lora"/>
              </a:rPr>
              <a:t>Situaciones difíciles:</a:t>
            </a:r>
          </a:p>
          <a:p>
            <a:pPr marL="388620" lvl="1" indent="-194310">
              <a:lnSpc>
                <a:spcPts val="270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Lora"/>
              </a:rPr>
              <a:t>Dificultades en la determinación de la norma aplicable o en su interpretación.</a:t>
            </a:r>
          </a:p>
          <a:p>
            <a:pPr marL="388620" lvl="1" indent="-194310">
              <a:lnSpc>
                <a:spcPts val="270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Lora"/>
              </a:rPr>
              <a:t>Es necesario apartarse de la ley, por que es INCONSTITUCIONAL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709473" y="5212975"/>
            <a:ext cx="2676002" cy="3074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1800">
                <a:solidFill>
                  <a:srgbClr val="000000"/>
                </a:solidFill>
                <a:latin typeface="Lora"/>
              </a:rPr>
              <a:t>La regla y el principio son guías.</a:t>
            </a:r>
          </a:p>
          <a:p>
            <a:pPr algn="ctr">
              <a:lnSpc>
                <a:spcPts val="2700"/>
              </a:lnSpc>
            </a:pPr>
            <a:r>
              <a:rPr lang="en-US" sz="1800">
                <a:solidFill>
                  <a:srgbClr val="000000"/>
                </a:solidFill>
                <a:latin typeface="Lora"/>
              </a:rPr>
              <a:t>el paradigma actúa con anterioridad, pre-condiciona la decisión.. Se deben seguir dos pasos:</a:t>
            </a:r>
          </a:p>
          <a:p>
            <a:pPr marL="388620" lvl="1" indent="-194310">
              <a:lnSpc>
                <a:spcPts val="270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Lora"/>
              </a:rPr>
              <a:t>Explicación.</a:t>
            </a:r>
          </a:p>
          <a:p>
            <a:pPr marL="388620" lvl="1" indent="-194310">
              <a:lnSpc>
                <a:spcPts val="270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Lora"/>
              </a:rPr>
              <a:t>Armonización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14111151" y="-470720"/>
            <a:ext cx="3612045" cy="3560301"/>
            <a:chOff x="0" y="0"/>
            <a:chExt cx="660400" cy="65094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60400" cy="650940"/>
            </a:xfrm>
            <a:custGeom>
              <a:avLst/>
              <a:gdLst/>
              <a:ahLst/>
              <a:cxnLst/>
              <a:rect l="l" t="t" r="r" b="b"/>
              <a:pathLst>
                <a:path w="660400" h="650940">
                  <a:moveTo>
                    <a:pt x="220252" y="631871"/>
                  </a:moveTo>
                  <a:cubicBezTo>
                    <a:pt x="254109" y="643384"/>
                    <a:pt x="292600" y="650940"/>
                    <a:pt x="330378" y="650940"/>
                  </a:cubicBezTo>
                  <a:cubicBezTo>
                    <a:pt x="368157" y="650940"/>
                    <a:pt x="404509" y="644463"/>
                    <a:pt x="438009" y="632949"/>
                  </a:cubicBezTo>
                  <a:cubicBezTo>
                    <a:pt x="438723" y="632589"/>
                    <a:pt x="439435" y="632589"/>
                    <a:pt x="440148" y="632230"/>
                  </a:cubicBezTo>
                  <a:cubicBezTo>
                    <a:pt x="565955" y="586175"/>
                    <a:pt x="658618" y="464561"/>
                    <a:pt x="660400" y="326033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325791"/>
                  </a:lnTo>
                  <a:cubicBezTo>
                    <a:pt x="1782" y="465280"/>
                    <a:pt x="93019" y="586895"/>
                    <a:pt x="220252" y="631871"/>
                  </a:cubicBezTo>
                </a:path>
              </a:pathLst>
            </a:custGeom>
            <a:solidFill>
              <a:srgbClr val="E9D8F1"/>
            </a:solidFill>
          </p:spPr>
          <p:txBody>
            <a:bodyPr/>
            <a:lstStyle/>
            <a:p>
              <a:endParaRPr lang="es-AR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660400" cy="723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5077318" y="666010"/>
            <a:ext cx="1679711" cy="1550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96"/>
              </a:lnSpc>
              <a:spcBef>
                <a:spcPct val="0"/>
              </a:spcBef>
            </a:pPr>
            <a:r>
              <a:rPr lang="en-US" sz="9069">
                <a:solidFill>
                  <a:srgbClr val="000000"/>
                </a:solidFill>
                <a:latin typeface="Glacial Indifference Bold"/>
              </a:rPr>
              <a:t>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873</Words>
  <Application>Microsoft Office PowerPoint</Application>
  <PresentationFormat>Personalizado</PresentationFormat>
  <Paragraphs>96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6" baseType="lpstr">
      <vt:lpstr>Calibri</vt:lpstr>
      <vt:lpstr>Glacial Indifference Bold</vt:lpstr>
      <vt:lpstr>Dubai Light</vt:lpstr>
      <vt:lpstr>Arial</vt:lpstr>
      <vt:lpstr>League Spartan</vt:lpstr>
      <vt:lpstr>Lora</vt:lpstr>
      <vt:lpstr>Glacial Indifference Bold Italics</vt:lpstr>
      <vt:lpstr>Aptos</vt:lpstr>
      <vt:lpstr>Open Sans Bold</vt:lpstr>
      <vt:lpstr>League Spartan Bold</vt:lpstr>
      <vt:lpstr>Open Sans Extra Bold</vt:lpstr>
      <vt:lpstr>Glacial Indifference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MODULO 2 ACTUALIZACION</dc:title>
  <dc:creator>Sistemas</dc:creator>
  <cp:lastModifiedBy>Usuario de Windows</cp:lastModifiedBy>
  <cp:revision>6</cp:revision>
  <cp:lastPrinted>2023-08-30T11:13:53Z</cp:lastPrinted>
  <dcterms:created xsi:type="dcterms:W3CDTF">2006-08-16T00:00:00Z</dcterms:created>
  <dcterms:modified xsi:type="dcterms:W3CDTF">2023-08-30T11:24:20Z</dcterms:modified>
  <dc:identifier>DAFs4B0AIUY</dc:identifier>
</cp:coreProperties>
</file>