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6"/>
  </p:notesMasterIdLst>
  <p:sldIdLst>
    <p:sldId id="256" r:id="rId2"/>
    <p:sldId id="258" r:id="rId3"/>
    <p:sldId id="260" r:id="rId4"/>
    <p:sldId id="263" r:id="rId5"/>
    <p:sldId id="264" r:id="rId6"/>
    <p:sldId id="265" r:id="rId7"/>
    <p:sldId id="275" r:id="rId8"/>
    <p:sldId id="266" r:id="rId9"/>
    <p:sldId id="267" r:id="rId10"/>
    <p:sldId id="268" r:id="rId11"/>
    <p:sldId id="271" r:id="rId12"/>
    <p:sldId id="272" r:id="rId13"/>
    <p:sldId id="273" r:id="rId14"/>
    <p:sldId id="274" r:id="rId15"/>
    <p:sldId id="276" r:id="rId16"/>
    <p:sldId id="277" r:id="rId17"/>
    <p:sldId id="283" r:id="rId18"/>
    <p:sldId id="284" r:id="rId19"/>
    <p:sldId id="278" r:id="rId20"/>
    <p:sldId id="285" r:id="rId21"/>
    <p:sldId id="279" r:id="rId22"/>
    <p:sldId id="280" r:id="rId23"/>
    <p:sldId id="281" r:id="rId24"/>
    <p:sldId id="282"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71" d="100"/>
          <a:sy n="71" d="100"/>
        </p:scale>
        <p:origin x="60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A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E0A98D-BA51-42C5-99F3-3A632DC487C6}" type="datetimeFigureOut">
              <a:rPr lang="es-AR" smtClean="0"/>
              <a:t>21/9/2023</a:t>
            </a:fld>
            <a:endParaRPr lang="es-AR"/>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A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A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CD652E-5DA2-4FBE-A3F3-586542C75EC7}" type="slidenum">
              <a:rPr lang="es-AR" smtClean="0"/>
              <a:t>‹Nº›</a:t>
            </a:fld>
            <a:endParaRPr lang="es-AR"/>
          </a:p>
        </p:txBody>
      </p:sp>
    </p:spTree>
    <p:extLst>
      <p:ext uri="{BB962C8B-B14F-4D97-AF65-F5344CB8AC3E}">
        <p14:creationId xmlns:p14="http://schemas.microsoft.com/office/powerpoint/2010/main" val="18292643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62BB8013-589F-4C6A-8607-5CBFE13C60E0}" type="datetime1">
              <a:rPr lang="en-US" smtClean="0"/>
              <a:t>9/21/2023</a:t>
            </a:fld>
            <a:endParaRPr lang="en-US" dirty="0"/>
          </a:p>
        </p:txBody>
      </p:sp>
      <p:sp>
        <p:nvSpPr>
          <p:cNvPr id="5" name="Footer Placeholder 4"/>
          <p:cNvSpPr>
            <a:spLocks noGrp="1"/>
          </p:cNvSpPr>
          <p:nvPr>
            <p:ph type="ftr" sz="quarter" idx="11"/>
          </p:nvPr>
        </p:nvSpPr>
        <p:spPr/>
        <p:txBody>
          <a:bodyPr/>
          <a:lstStyle/>
          <a:p>
            <a:r>
              <a:rPr lang="en-US"/>
              <a:t>Departamento de Jurisprudencia, Publicaciones e Informática – Dra. María Eugenia Bustelo</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C810E246-262A-4A7F-A0FE-E55EC878C0ED}" type="datetime1">
              <a:rPr lang="en-US" smtClean="0"/>
              <a:t>9/21/2023</a:t>
            </a:fld>
            <a:endParaRPr lang="en-US" dirty="0"/>
          </a:p>
        </p:txBody>
      </p:sp>
      <p:sp>
        <p:nvSpPr>
          <p:cNvPr id="5" name="Footer Placeholder 4"/>
          <p:cNvSpPr>
            <a:spLocks noGrp="1"/>
          </p:cNvSpPr>
          <p:nvPr>
            <p:ph type="ftr" sz="quarter" idx="11"/>
          </p:nvPr>
        </p:nvSpPr>
        <p:spPr/>
        <p:txBody>
          <a:bodyPr/>
          <a:lstStyle/>
          <a:p>
            <a:r>
              <a:rPr lang="en-US"/>
              <a:t>Departamento de Jurisprudencia, Publicaciones e Informática – Dra. María Eugenia Bustelo</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E928F430-E33B-44A1-B9FF-F2EC40E1321B}" type="datetime1">
              <a:rPr lang="en-US" smtClean="0"/>
              <a:t>9/21/2023</a:t>
            </a:fld>
            <a:endParaRPr lang="en-US" dirty="0"/>
          </a:p>
        </p:txBody>
      </p:sp>
      <p:sp>
        <p:nvSpPr>
          <p:cNvPr id="5" name="Footer Placeholder 4"/>
          <p:cNvSpPr>
            <a:spLocks noGrp="1"/>
          </p:cNvSpPr>
          <p:nvPr>
            <p:ph type="ftr" sz="quarter" idx="11"/>
          </p:nvPr>
        </p:nvSpPr>
        <p:spPr/>
        <p:txBody>
          <a:bodyPr/>
          <a:lstStyle/>
          <a:p>
            <a:r>
              <a:rPr lang="en-US"/>
              <a:t>Departamento de Jurisprudencia, Publicaciones e Informática – Dra. María Eugenia Bustelo</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06AB2CA-F4BE-4537-AA59-45C4AE57A08F}" type="datetime1">
              <a:rPr lang="en-US" smtClean="0"/>
              <a:t>9/21/2023</a:t>
            </a:fld>
            <a:endParaRPr lang="en-US" dirty="0"/>
          </a:p>
        </p:txBody>
      </p:sp>
      <p:sp>
        <p:nvSpPr>
          <p:cNvPr id="5" name="Footer Placeholder 4"/>
          <p:cNvSpPr>
            <a:spLocks noGrp="1"/>
          </p:cNvSpPr>
          <p:nvPr>
            <p:ph type="ftr" sz="quarter" idx="11"/>
          </p:nvPr>
        </p:nvSpPr>
        <p:spPr/>
        <p:txBody>
          <a:bodyPr/>
          <a:lstStyle/>
          <a:p>
            <a:r>
              <a:rPr lang="en-US"/>
              <a:t>Departamento de Jurisprudencia, Publicaciones e Informática – Dra. María Eugenia Bustelo</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94F54CCD-9A62-4178-8011-3E3613A5FA5F}" type="datetime1">
              <a:rPr lang="en-US" smtClean="0"/>
              <a:t>9/21/2023</a:t>
            </a:fld>
            <a:endParaRPr lang="en-US" dirty="0"/>
          </a:p>
        </p:txBody>
      </p:sp>
      <p:sp>
        <p:nvSpPr>
          <p:cNvPr id="5" name="Footer Placeholder 4"/>
          <p:cNvSpPr>
            <a:spLocks noGrp="1"/>
          </p:cNvSpPr>
          <p:nvPr>
            <p:ph type="ftr" sz="quarter" idx="11"/>
          </p:nvPr>
        </p:nvSpPr>
        <p:spPr/>
        <p:txBody>
          <a:bodyPr/>
          <a:lstStyle/>
          <a:p>
            <a:r>
              <a:rPr lang="en-US"/>
              <a:t>Departamento de Jurisprudencia, Publicaciones e Informática – Dra. María Eugenia Bustelo</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CABD3845-FFDB-4025-A600-C7D0C11B08E1}" type="datetime1">
              <a:rPr lang="en-US" smtClean="0"/>
              <a:t>9/21/2023</a:t>
            </a:fld>
            <a:endParaRPr lang="en-US" dirty="0"/>
          </a:p>
        </p:txBody>
      </p:sp>
      <p:sp>
        <p:nvSpPr>
          <p:cNvPr id="5" name="Footer Placeholder 4"/>
          <p:cNvSpPr>
            <a:spLocks noGrp="1"/>
          </p:cNvSpPr>
          <p:nvPr>
            <p:ph type="ftr" sz="quarter" idx="11"/>
          </p:nvPr>
        </p:nvSpPr>
        <p:spPr/>
        <p:txBody>
          <a:bodyPr/>
          <a:lstStyle/>
          <a:p>
            <a:r>
              <a:rPr lang="en-US"/>
              <a:t>Departamento de Jurisprudencia, Publicaciones e Informática – Dra. María Eugenia Bustelo</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649C2BA-E510-45D0-B242-3901E61A0E03}" type="datetime1">
              <a:rPr lang="en-US" smtClean="0"/>
              <a:t>9/21/2023</a:t>
            </a:fld>
            <a:endParaRPr lang="en-US" dirty="0"/>
          </a:p>
        </p:txBody>
      </p:sp>
      <p:sp>
        <p:nvSpPr>
          <p:cNvPr id="5" name="Footer Placeholder 4"/>
          <p:cNvSpPr>
            <a:spLocks noGrp="1"/>
          </p:cNvSpPr>
          <p:nvPr>
            <p:ph type="ftr" sz="quarter" idx="11"/>
          </p:nvPr>
        </p:nvSpPr>
        <p:spPr/>
        <p:txBody>
          <a:bodyPr/>
          <a:lstStyle/>
          <a:p>
            <a:r>
              <a:rPr lang="en-US"/>
              <a:t>Departamento de Jurisprudencia, Publicaciones e Informática – Dra. María Eugenia Bustelo</a:t>
            </a:r>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00A6E14-259E-4CF4-8FC7-83500071B0F8}" type="datetime1">
              <a:rPr lang="en-US" smtClean="0"/>
              <a:t>9/21/2023</a:t>
            </a:fld>
            <a:endParaRPr lang="en-US" dirty="0"/>
          </a:p>
        </p:txBody>
      </p:sp>
      <p:sp>
        <p:nvSpPr>
          <p:cNvPr id="5" name="Footer Placeholder 4"/>
          <p:cNvSpPr>
            <a:spLocks noGrp="1"/>
          </p:cNvSpPr>
          <p:nvPr>
            <p:ph type="ftr" sz="quarter" idx="11"/>
          </p:nvPr>
        </p:nvSpPr>
        <p:spPr/>
        <p:txBody>
          <a:bodyPr/>
          <a:lstStyle/>
          <a:p>
            <a:r>
              <a:rPr lang="en-US"/>
              <a:t>Departamento de Jurisprudencia, Publicaciones e Informática – Dra. María Eugenia Bustelo</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5115BF6-6033-4D0B-A797-EFBC37790A16}" type="datetime1">
              <a:rPr lang="en-US" smtClean="0"/>
              <a:t>9/21/2023</a:t>
            </a:fld>
            <a:endParaRPr lang="en-US" dirty="0"/>
          </a:p>
        </p:txBody>
      </p:sp>
      <p:sp>
        <p:nvSpPr>
          <p:cNvPr id="5" name="Footer Placeholder 4"/>
          <p:cNvSpPr>
            <a:spLocks noGrp="1"/>
          </p:cNvSpPr>
          <p:nvPr>
            <p:ph type="ftr" sz="quarter" idx="11"/>
          </p:nvPr>
        </p:nvSpPr>
        <p:spPr/>
        <p:txBody>
          <a:bodyPr/>
          <a:lstStyle/>
          <a:p>
            <a:r>
              <a:rPr lang="en-US"/>
              <a:t>Departamento de Jurisprudencia, Publicaciones e Informática – Dra. María Eugenia Bustelo</a:t>
            </a:r>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F9E0FB5B-DE12-4E61-AE60-C43F41840EF1}" type="datetime1">
              <a:rPr lang="en-US" smtClean="0"/>
              <a:t>9/21/2023</a:t>
            </a:fld>
            <a:endParaRPr lang="en-US" dirty="0"/>
          </a:p>
        </p:txBody>
      </p:sp>
      <p:sp>
        <p:nvSpPr>
          <p:cNvPr id="5" name="Footer Placeholder 4"/>
          <p:cNvSpPr>
            <a:spLocks noGrp="1"/>
          </p:cNvSpPr>
          <p:nvPr>
            <p:ph type="ftr" sz="quarter" idx="11"/>
          </p:nvPr>
        </p:nvSpPr>
        <p:spPr/>
        <p:txBody>
          <a:bodyPr/>
          <a:lstStyle/>
          <a:p>
            <a:r>
              <a:rPr lang="en-US"/>
              <a:t>Departamento de Jurisprudencia, Publicaciones e Informática – Dra. María Eugenia Bustelo</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AC64E79-A46A-45B8-AB61-54F6BEDAC665}" type="datetime1">
              <a:rPr lang="en-US" smtClean="0"/>
              <a:t>9/21/2023</a:t>
            </a:fld>
            <a:endParaRPr lang="en-US" dirty="0"/>
          </a:p>
        </p:txBody>
      </p:sp>
      <p:sp>
        <p:nvSpPr>
          <p:cNvPr id="6" name="Footer Placeholder 5"/>
          <p:cNvSpPr>
            <a:spLocks noGrp="1"/>
          </p:cNvSpPr>
          <p:nvPr>
            <p:ph type="ftr" sz="quarter" idx="11"/>
          </p:nvPr>
        </p:nvSpPr>
        <p:spPr/>
        <p:txBody>
          <a:bodyPr/>
          <a:lstStyle/>
          <a:p>
            <a:r>
              <a:rPr lang="en-US"/>
              <a:t>Departamento de Jurisprudencia, Publicaciones e Informática – Dra. María Eugenia Bustelo</a:t>
            </a:r>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2EC0C0E-8581-47CA-823B-626BE21D2D67}" type="datetime1">
              <a:rPr lang="en-US" smtClean="0"/>
              <a:t>9/21/2023</a:t>
            </a:fld>
            <a:endParaRPr lang="en-US" dirty="0"/>
          </a:p>
        </p:txBody>
      </p:sp>
      <p:sp>
        <p:nvSpPr>
          <p:cNvPr id="8" name="Footer Placeholder 7"/>
          <p:cNvSpPr>
            <a:spLocks noGrp="1"/>
          </p:cNvSpPr>
          <p:nvPr>
            <p:ph type="ftr" sz="quarter" idx="11"/>
          </p:nvPr>
        </p:nvSpPr>
        <p:spPr/>
        <p:txBody>
          <a:bodyPr/>
          <a:lstStyle/>
          <a:p>
            <a:r>
              <a:rPr lang="en-US"/>
              <a:t>Departamento de Jurisprudencia, Publicaciones e Informática – Dra. María Eugenia Bustelo</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9708517-4869-4FD3-BC88-DE5F7E08C404}" type="datetime1">
              <a:rPr lang="en-US" smtClean="0"/>
              <a:t>9/21/2023</a:t>
            </a:fld>
            <a:endParaRPr lang="en-US" dirty="0"/>
          </a:p>
        </p:txBody>
      </p:sp>
      <p:sp>
        <p:nvSpPr>
          <p:cNvPr id="4" name="Footer Placeholder 3"/>
          <p:cNvSpPr>
            <a:spLocks noGrp="1"/>
          </p:cNvSpPr>
          <p:nvPr>
            <p:ph type="ftr" sz="quarter" idx="11"/>
          </p:nvPr>
        </p:nvSpPr>
        <p:spPr/>
        <p:txBody>
          <a:bodyPr/>
          <a:lstStyle/>
          <a:p>
            <a:r>
              <a:rPr lang="en-US"/>
              <a:t>Departamento de Jurisprudencia, Publicaciones e Informática – Dra. María Eugenia Bustelo</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F7BEB8-A858-43A7-8CA0-CCD00EC7DD7E}" type="datetime1">
              <a:rPr lang="en-US" smtClean="0"/>
              <a:t>9/21/2023</a:t>
            </a:fld>
            <a:endParaRPr lang="en-US" dirty="0"/>
          </a:p>
        </p:txBody>
      </p:sp>
      <p:sp>
        <p:nvSpPr>
          <p:cNvPr id="3" name="Footer Placeholder 2"/>
          <p:cNvSpPr>
            <a:spLocks noGrp="1"/>
          </p:cNvSpPr>
          <p:nvPr>
            <p:ph type="ftr" sz="quarter" idx="11"/>
          </p:nvPr>
        </p:nvSpPr>
        <p:spPr/>
        <p:txBody>
          <a:bodyPr/>
          <a:lstStyle/>
          <a:p>
            <a:r>
              <a:rPr lang="en-US"/>
              <a:t>Departamento de Jurisprudencia, Publicaciones e Informática – Dra. María Eugenia Bustelo</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9E9DE835-0AB6-425B-A55E-EDB1483D4854}" type="datetime1">
              <a:rPr lang="en-US" smtClean="0"/>
              <a:t>9/21/2023</a:t>
            </a:fld>
            <a:endParaRPr lang="en-US" dirty="0"/>
          </a:p>
        </p:txBody>
      </p:sp>
      <p:sp>
        <p:nvSpPr>
          <p:cNvPr id="6" name="Footer Placeholder 5"/>
          <p:cNvSpPr>
            <a:spLocks noGrp="1"/>
          </p:cNvSpPr>
          <p:nvPr>
            <p:ph type="ftr" sz="quarter" idx="11"/>
          </p:nvPr>
        </p:nvSpPr>
        <p:spPr/>
        <p:txBody>
          <a:bodyPr/>
          <a:lstStyle/>
          <a:p>
            <a:r>
              <a:rPr lang="en-US"/>
              <a:t>Departamento de Jurisprudencia, Publicaciones e Informática – Dra. María Eugenia Bustelo</a:t>
            </a:r>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6" name="Footer Placeholder 5"/>
          <p:cNvSpPr>
            <a:spLocks noGrp="1"/>
          </p:cNvSpPr>
          <p:nvPr>
            <p:ph type="ftr" sz="quarter" idx="11"/>
          </p:nvPr>
        </p:nvSpPr>
        <p:spPr/>
        <p:txBody>
          <a:bodyPr/>
          <a:lstStyle/>
          <a:p>
            <a:r>
              <a:rPr lang="en-US"/>
              <a:t>Departamento de Jurisprudencia, Publicaciones e Informática – Dra. María Eugenia Bustelo</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
        <p:nvSpPr>
          <p:cNvPr id="5" name="Date Placeholder 4"/>
          <p:cNvSpPr>
            <a:spLocks noGrp="1"/>
          </p:cNvSpPr>
          <p:nvPr>
            <p:ph type="dt" sz="half" idx="10"/>
          </p:nvPr>
        </p:nvSpPr>
        <p:spPr/>
        <p:txBody>
          <a:bodyPr/>
          <a:lstStyle/>
          <a:p>
            <a:fld id="{84D0EBD6-7C39-4850-951F-86FAA4ABCD0C}" type="datetime1">
              <a:rPr lang="en-US" smtClean="0"/>
              <a:t>9/21/2023</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554AA66-B548-48DE-A0A4-2EF1C6201754}" type="datetime1">
              <a:rPr lang="en-US" smtClean="0"/>
              <a:t>9/21/2023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Departamento de Jurisprudencia, Publicaciones e Informática – Dra. María Eugenia Bustelo</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hf sldNum="0"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65BD6614-EC7E-EB8F-80E2-05462A978AEF}"/>
              </a:ext>
            </a:extLst>
          </p:cNvPr>
          <p:cNvPicPr>
            <a:picLocks noChangeAspect="1"/>
          </p:cNvPicPr>
          <p:nvPr/>
        </p:nvPicPr>
        <p:blipFill>
          <a:blip r:embed="rId2"/>
          <a:stretch>
            <a:fillRect/>
          </a:stretch>
        </p:blipFill>
        <p:spPr>
          <a:xfrm>
            <a:off x="3051481" y="1"/>
            <a:ext cx="6089038" cy="6041362"/>
          </a:xfrm>
          <a:prstGeom prst="rect">
            <a:avLst/>
          </a:prstGeom>
        </p:spPr>
      </p:pic>
      <p:sp>
        <p:nvSpPr>
          <p:cNvPr id="7" name="Marcador de pie de página 6">
            <a:extLst>
              <a:ext uri="{FF2B5EF4-FFF2-40B4-BE49-F238E27FC236}">
                <a16:creationId xmlns:a16="http://schemas.microsoft.com/office/drawing/2014/main" id="{4BDFE527-7B58-442E-2AC1-5E5F48F41564}"/>
              </a:ext>
            </a:extLst>
          </p:cNvPr>
          <p:cNvSpPr>
            <a:spLocks noGrp="1"/>
          </p:cNvSpPr>
          <p:nvPr>
            <p:ph type="ftr" sz="quarter" idx="11"/>
          </p:nvPr>
        </p:nvSpPr>
        <p:spPr/>
        <p:txBody>
          <a:bodyPr/>
          <a:lstStyle/>
          <a:p>
            <a:r>
              <a:rPr lang="en-US"/>
              <a:t>Departamento de Jurisprudencia, Publicaciones e Informática – Dra. María Eugenia Bustelo</a:t>
            </a:r>
            <a:endParaRPr lang="en-US" dirty="0"/>
          </a:p>
        </p:txBody>
      </p:sp>
    </p:spTree>
    <p:extLst>
      <p:ext uri="{BB962C8B-B14F-4D97-AF65-F5344CB8AC3E}">
        <p14:creationId xmlns:p14="http://schemas.microsoft.com/office/powerpoint/2010/main" val="23575538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79CAAD-0DB6-626A-360F-C0E737DD0926}"/>
              </a:ext>
            </a:extLst>
          </p:cNvPr>
          <p:cNvSpPr>
            <a:spLocks noGrp="1"/>
          </p:cNvSpPr>
          <p:nvPr>
            <p:ph type="title"/>
          </p:nvPr>
        </p:nvSpPr>
        <p:spPr>
          <a:xfrm>
            <a:off x="677335" y="609600"/>
            <a:ext cx="8596668" cy="2372139"/>
          </a:xfrm>
        </p:spPr>
        <p:txBody>
          <a:bodyPr/>
          <a:lstStyle/>
          <a:p>
            <a:r>
              <a:rPr lang="es-AR" dirty="0">
                <a:solidFill>
                  <a:srgbClr val="002060"/>
                </a:solidFill>
              </a:rPr>
              <a:t>ACORDADA </a:t>
            </a:r>
            <a:r>
              <a:rPr lang="es-AR" dirty="0" err="1">
                <a:solidFill>
                  <a:srgbClr val="002060"/>
                </a:solidFill>
              </a:rPr>
              <a:t>N°</a:t>
            </a:r>
            <a:r>
              <a:rPr lang="es-AR" dirty="0">
                <a:solidFill>
                  <a:srgbClr val="002060"/>
                </a:solidFill>
              </a:rPr>
              <a:t> 65/2003</a:t>
            </a:r>
            <a:br>
              <a:rPr lang="es-AR" dirty="0">
                <a:solidFill>
                  <a:srgbClr val="002060"/>
                </a:solidFill>
              </a:rPr>
            </a:br>
            <a:r>
              <a:rPr lang="es-AR" sz="3200" dirty="0">
                <a:solidFill>
                  <a:srgbClr val="002060"/>
                </a:solidFill>
              </a:rPr>
              <a:t>DEL 21/08/2003</a:t>
            </a:r>
          </a:p>
        </p:txBody>
      </p:sp>
      <p:sp>
        <p:nvSpPr>
          <p:cNvPr id="3" name="Marcador de texto 2">
            <a:extLst>
              <a:ext uri="{FF2B5EF4-FFF2-40B4-BE49-F238E27FC236}">
                <a16:creationId xmlns:a16="http://schemas.microsoft.com/office/drawing/2014/main" id="{993332E0-AFE8-F5EC-2D8F-4AE37BC0D9F6}"/>
              </a:ext>
            </a:extLst>
          </p:cNvPr>
          <p:cNvSpPr>
            <a:spLocks noGrp="1"/>
          </p:cNvSpPr>
          <p:nvPr>
            <p:ph type="body" idx="1"/>
          </p:nvPr>
        </p:nvSpPr>
        <p:spPr>
          <a:xfrm>
            <a:off x="677335" y="2981739"/>
            <a:ext cx="8596668" cy="2797230"/>
          </a:xfrm>
        </p:spPr>
        <p:txBody>
          <a:bodyPr>
            <a:noAutofit/>
          </a:bodyPr>
          <a:lstStyle/>
          <a:p>
            <a:r>
              <a:rPr lang="es-AR" sz="4000" dirty="0"/>
              <a:t>CREACIÓN DEL DEPARTAMENTO DE SISTEMAS Y TECNOLOGÍA DE LA INFORMACIÓN</a:t>
            </a:r>
          </a:p>
        </p:txBody>
      </p:sp>
      <p:sp>
        <p:nvSpPr>
          <p:cNvPr id="5" name="Marcador de pie de página 4">
            <a:extLst>
              <a:ext uri="{FF2B5EF4-FFF2-40B4-BE49-F238E27FC236}">
                <a16:creationId xmlns:a16="http://schemas.microsoft.com/office/drawing/2014/main" id="{7906E766-442F-5A36-9757-064CD5FAEAD0}"/>
              </a:ext>
            </a:extLst>
          </p:cNvPr>
          <p:cNvSpPr>
            <a:spLocks noGrp="1"/>
          </p:cNvSpPr>
          <p:nvPr>
            <p:ph type="ftr" sz="quarter" idx="11"/>
          </p:nvPr>
        </p:nvSpPr>
        <p:spPr/>
        <p:txBody>
          <a:bodyPr/>
          <a:lstStyle/>
          <a:p>
            <a:r>
              <a:rPr lang="en-US"/>
              <a:t>Departamento de Jurisprudencia, Publicaciones e Informática – Dra. María Eugenia Bustelo</a:t>
            </a:r>
            <a:endParaRPr lang="en-US" dirty="0"/>
          </a:p>
        </p:txBody>
      </p:sp>
    </p:spTree>
    <p:extLst>
      <p:ext uri="{BB962C8B-B14F-4D97-AF65-F5344CB8AC3E}">
        <p14:creationId xmlns:p14="http://schemas.microsoft.com/office/powerpoint/2010/main" val="31579016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BCF8890-0E5C-9F5B-2EF1-CD199B95AE8C}"/>
              </a:ext>
            </a:extLst>
          </p:cNvPr>
          <p:cNvSpPr>
            <a:spLocks noGrp="1"/>
          </p:cNvSpPr>
          <p:nvPr>
            <p:ph type="title"/>
          </p:nvPr>
        </p:nvSpPr>
        <p:spPr>
          <a:xfrm>
            <a:off x="677335" y="609600"/>
            <a:ext cx="8596668" cy="1895061"/>
          </a:xfrm>
        </p:spPr>
        <p:txBody>
          <a:bodyPr/>
          <a:lstStyle/>
          <a:p>
            <a:r>
              <a:rPr lang="es-AR" dirty="0">
                <a:solidFill>
                  <a:srgbClr val="002060"/>
                </a:solidFill>
              </a:rPr>
              <a:t>ACORDADA </a:t>
            </a:r>
            <a:r>
              <a:rPr lang="es-AR" dirty="0" err="1">
                <a:solidFill>
                  <a:srgbClr val="002060"/>
                </a:solidFill>
              </a:rPr>
              <a:t>N°</a:t>
            </a:r>
            <a:r>
              <a:rPr lang="es-AR" dirty="0">
                <a:solidFill>
                  <a:srgbClr val="002060"/>
                </a:solidFill>
              </a:rPr>
              <a:t> 1/1988</a:t>
            </a:r>
            <a:br>
              <a:rPr lang="es-AR" dirty="0">
                <a:solidFill>
                  <a:srgbClr val="002060"/>
                </a:solidFill>
              </a:rPr>
            </a:br>
            <a:r>
              <a:rPr lang="es-AR" sz="3200" dirty="0">
                <a:solidFill>
                  <a:srgbClr val="002060"/>
                </a:solidFill>
              </a:rPr>
              <a:t>DEL 04/02/1988</a:t>
            </a:r>
          </a:p>
        </p:txBody>
      </p:sp>
      <p:sp>
        <p:nvSpPr>
          <p:cNvPr id="3" name="Marcador de texto 2">
            <a:extLst>
              <a:ext uri="{FF2B5EF4-FFF2-40B4-BE49-F238E27FC236}">
                <a16:creationId xmlns:a16="http://schemas.microsoft.com/office/drawing/2014/main" id="{D325C836-AA5F-B237-B1EE-1AD9D5B3B68E}"/>
              </a:ext>
            </a:extLst>
          </p:cNvPr>
          <p:cNvSpPr>
            <a:spLocks noGrp="1"/>
          </p:cNvSpPr>
          <p:nvPr>
            <p:ph type="body" idx="1"/>
          </p:nvPr>
        </p:nvSpPr>
        <p:spPr>
          <a:xfrm>
            <a:off x="677335" y="2504661"/>
            <a:ext cx="9762728" cy="3536701"/>
          </a:xfrm>
        </p:spPr>
        <p:txBody>
          <a:bodyPr>
            <a:noAutofit/>
          </a:bodyPr>
          <a:lstStyle/>
          <a:p>
            <a:pPr algn="just"/>
            <a:r>
              <a:rPr lang="es-AR" sz="3600" dirty="0"/>
              <a:t>JUZGADOS DE PRIMERA INSTANCIA EN LO CIVIL Y COMERCIAL Y JUZGADOS DE INSTRUCCIÓN PENAL, QUEDAN EXENTOS DE LA OBLIGACIÓN DE REMITIR SENTENCIAS, QUEDANDO A CRITERIO DE LOS JUECES. </a:t>
            </a:r>
          </a:p>
        </p:txBody>
      </p:sp>
      <p:sp>
        <p:nvSpPr>
          <p:cNvPr id="5" name="Marcador de pie de página 4">
            <a:extLst>
              <a:ext uri="{FF2B5EF4-FFF2-40B4-BE49-F238E27FC236}">
                <a16:creationId xmlns:a16="http://schemas.microsoft.com/office/drawing/2014/main" id="{A1C69402-46E4-143A-AC59-4FFC80312A0D}"/>
              </a:ext>
            </a:extLst>
          </p:cNvPr>
          <p:cNvSpPr>
            <a:spLocks noGrp="1"/>
          </p:cNvSpPr>
          <p:nvPr>
            <p:ph type="ftr" sz="quarter" idx="11"/>
          </p:nvPr>
        </p:nvSpPr>
        <p:spPr/>
        <p:txBody>
          <a:bodyPr/>
          <a:lstStyle/>
          <a:p>
            <a:r>
              <a:rPr lang="en-US"/>
              <a:t>Departamento de Jurisprudencia, Publicaciones e Informática – Dra. María Eugenia Bustelo</a:t>
            </a:r>
            <a:endParaRPr lang="en-US" dirty="0"/>
          </a:p>
        </p:txBody>
      </p:sp>
    </p:spTree>
    <p:extLst>
      <p:ext uri="{BB962C8B-B14F-4D97-AF65-F5344CB8AC3E}">
        <p14:creationId xmlns:p14="http://schemas.microsoft.com/office/powerpoint/2010/main" val="40801393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93A815-98A5-1193-DC31-A196625F5E46}"/>
              </a:ext>
            </a:extLst>
          </p:cNvPr>
          <p:cNvSpPr>
            <a:spLocks noGrp="1"/>
          </p:cNvSpPr>
          <p:nvPr>
            <p:ph type="title"/>
          </p:nvPr>
        </p:nvSpPr>
        <p:spPr>
          <a:xfrm>
            <a:off x="677335" y="609600"/>
            <a:ext cx="8596668" cy="1823499"/>
          </a:xfrm>
        </p:spPr>
        <p:txBody>
          <a:bodyPr/>
          <a:lstStyle/>
          <a:p>
            <a:r>
              <a:rPr lang="es-AR" dirty="0">
                <a:solidFill>
                  <a:srgbClr val="002060"/>
                </a:solidFill>
              </a:rPr>
              <a:t>ACORDADA </a:t>
            </a:r>
            <a:r>
              <a:rPr lang="es-AR" dirty="0" err="1">
                <a:solidFill>
                  <a:srgbClr val="002060"/>
                </a:solidFill>
              </a:rPr>
              <a:t>N°</a:t>
            </a:r>
            <a:r>
              <a:rPr lang="es-AR" dirty="0">
                <a:solidFill>
                  <a:srgbClr val="002060"/>
                </a:solidFill>
              </a:rPr>
              <a:t> 1988/1988</a:t>
            </a:r>
            <a:br>
              <a:rPr lang="es-AR" dirty="0">
                <a:solidFill>
                  <a:srgbClr val="002060"/>
                </a:solidFill>
              </a:rPr>
            </a:br>
            <a:r>
              <a:rPr lang="es-AR" sz="3200" dirty="0">
                <a:solidFill>
                  <a:srgbClr val="002060"/>
                </a:solidFill>
              </a:rPr>
              <a:t>DEL 15/11/1988</a:t>
            </a:r>
          </a:p>
        </p:txBody>
      </p:sp>
      <p:sp>
        <p:nvSpPr>
          <p:cNvPr id="3" name="Marcador de texto 2">
            <a:extLst>
              <a:ext uri="{FF2B5EF4-FFF2-40B4-BE49-F238E27FC236}">
                <a16:creationId xmlns:a16="http://schemas.microsoft.com/office/drawing/2014/main" id="{E9BAF768-5E5A-A709-751E-71C96B7AE76F}"/>
              </a:ext>
            </a:extLst>
          </p:cNvPr>
          <p:cNvSpPr>
            <a:spLocks noGrp="1"/>
          </p:cNvSpPr>
          <p:nvPr>
            <p:ph type="body" idx="1"/>
          </p:nvPr>
        </p:nvSpPr>
        <p:spPr>
          <a:xfrm>
            <a:off x="677334" y="2639833"/>
            <a:ext cx="9540091" cy="3401529"/>
          </a:xfrm>
        </p:spPr>
        <p:txBody>
          <a:bodyPr>
            <a:noAutofit/>
          </a:bodyPr>
          <a:lstStyle/>
          <a:p>
            <a:pPr algn="just"/>
            <a:r>
              <a:rPr lang="es-AR" sz="3200" dirty="0"/>
              <a:t>REITERA DEBER DE REMITIR AL DEPARTAMENTO DE JURISPRUDENCIA, PUBLICACIONES E INFORMÁTICA, FALLOS Y/O AUTOS INTERLOCUTORIOS CON CERTIFICACIÓN DE QUE SE ENCUENTREN FIRMES.</a:t>
            </a:r>
          </a:p>
        </p:txBody>
      </p:sp>
      <p:sp>
        <p:nvSpPr>
          <p:cNvPr id="5" name="Marcador de pie de página 4">
            <a:extLst>
              <a:ext uri="{FF2B5EF4-FFF2-40B4-BE49-F238E27FC236}">
                <a16:creationId xmlns:a16="http://schemas.microsoft.com/office/drawing/2014/main" id="{A920CFC3-5321-4BD0-C5B9-83DCC807A57B}"/>
              </a:ext>
            </a:extLst>
          </p:cNvPr>
          <p:cNvSpPr>
            <a:spLocks noGrp="1"/>
          </p:cNvSpPr>
          <p:nvPr>
            <p:ph type="ftr" sz="quarter" idx="11"/>
          </p:nvPr>
        </p:nvSpPr>
        <p:spPr/>
        <p:txBody>
          <a:bodyPr/>
          <a:lstStyle/>
          <a:p>
            <a:r>
              <a:rPr lang="en-US"/>
              <a:t>Departamento de Jurisprudencia, Publicaciones e Informática – Dra. María Eugenia Bustelo</a:t>
            </a:r>
            <a:endParaRPr lang="en-US" dirty="0"/>
          </a:p>
        </p:txBody>
      </p:sp>
    </p:spTree>
    <p:extLst>
      <p:ext uri="{BB962C8B-B14F-4D97-AF65-F5344CB8AC3E}">
        <p14:creationId xmlns:p14="http://schemas.microsoft.com/office/powerpoint/2010/main" val="30075551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E3515A-EBAB-8641-15C6-EA1C4FF942EB}"/>
              </a:ext>
            </a:extLst>
          </p:cNvPr>
          <p:cNvSpPr>
            <a:spLocks noGrp="1"/>
          </p:cNvSpPr>
          <p:nvPr>
            <p:ph type="title"/>
          </p:nvPr>
        </p:nvSpPr>
        <p:spPr>
          <a:xfrm>
            <a:off x="677334" y="609600"/>
            <a:ext cx="10279563" cy="1879158"/>
          </a:xfrm>
        </p:spPr>
        <p:txBody>
          <a:bodyPr>
            <a:normAutofit/>
          </a:bodyPr>
          <a:lstStyle/>
          <a:p>
            <a:r>
              <a:rPr lang="es-AR" dirty="0">
                <a:solidFill>
                  <a:srgbClr val="002060"/>
                </a:solidFill>
              </a:rPr>
              <a:t>ACORDADA </a:t>
            </a:r>
            <a:r>
              <a:rPr lang="es-AR" dirty="0" err="1">
                <a:solidFill>
                  <a:srgbClr val="002060"/>
                </a:solidFill>
              </a:rPr>
              <a:t>N°</a:t>
            </a:r>
            <a:r>
              <a:rPr lang="es-AR" dirty="0">
                <a:solidFill>
                  <a:srgbClr val="002060"/>
                </a:solidFill>
              </a:rPr>
              <a:t> 32/2000</a:t>
            </a:r>
            <a:br>
              <a:rPr lang="es-AR" dirty="0">
                <a:solidFill>
                  <a:srgbClr val="002060"/>
                </a:solidFill>
              </a:rPr>
            </a:br>
            <a:r>
              <a:rPr lang="es-AR" sz="3200" dirty="0">
                <a:solidFill>
                  <a:srgbClr val="002060"/>
                </a:solidFill>
              </a:rPr>
              <a:t>DEL 12/04/2000</a:t>
            </a:r>
            <a:br>
              <a:rPr lang="es-AR" sz="3200" dirty="0"/>
            </a:br>
            <a:r>
              <a:rPr lang="es-AR" sz="3100" b="1" u="sng" dirty="0">
                <a:solidFill>
                  <a:srgbClr val="002060"/>
                </a:solidFill>
              </a:rPr>
              <a:t> </a:t>
            </a:r>
          </a:p>
        </p:txBody>
      </p:sp>
      <p:sp>
        <p:nvSpPr>
          <p:cNvPr id="3" name="Marcador de texto 2">
            <a:extLst>
              <a:ext uri="{FF2B5EF4-FFF2-40B4-BE49-F238E27FC236}">
                <a16:creationId xmlns:a16="http://schemas.microsoft.com/office/drawing/2014/main" id="{C59D3BB7-E903-6DD3-FEFC-50EBB6584D16}"/>
              </a:ext>
            </a:extLst>
          </p:cNvPr>
          <p:cNvSpPr>
            <a:spLocks noGrp="1"/>
          </p:cNvSpPr>
          <p:nvPr>
            <p:ph type="body" idx="1"/>
          </p:nvPr>
        </p:nvSpPr>
        <p:spPr>
          <a:xfrm>
            <a:off x="677334" y="2544419"/>
            <a:ext cx="8911938" cy="2941982"/>
          </a:xfrm>
        </p:spPr>
        <p:txBody>
          <a:bodyPr>
            <a:normAutofit/>
          </a:bodyPr>
          <a:lstStyle/>
          <a:p>
            <a:pPr algn="just"/>
            <a:r>
              <a:rPr lang="es-AR" sz="3200" u="sng" dirty="0"/>
              <a:t>OBLIGACIÓN DE LOS SECRETARIOS</a:t>
            </a:r>
            <a:r>
              <a:rPr lang="es-AR" sz="3200" dirty="0"/>
              <a:t>: </a:t>
            </a:r>
          </a:p>
          <a:p>
            <a:pPr algn="just"/>
            <a:r>
              <a:rPr lang="es-AR" sz="3200" dirty="0"/>
              <a:t>REMITIR LAS SENTENCIAS PARA SU PUBLICACIÓN, EN EL </a:t>
            </a:r>
            <a:r>
              <a:rPr lang="es-AR" sz="3200" b="1" dirty="0"/>
              <a:t>PLAZO DE CINCO (5) DÍAS </a:t>
            </a:r>
          </a:p>
          <a:p>
            <a:pPr algn="just"/>
            <a:r>
              <a:rPr lang="es-AR" sz="3200" b="1" i="1" dirty="0"/>
              <a:t>A PARTIR DE LA FECHA DEL REGISTRO</a:t>
            </a:r>
            <a:r>
              <a:rPr lang="es-AR" sz="3200" dirty="0"/>
              <a:t> DE LAS SENTENCIAS</a:t>
            </a:r>
            <a:r>
              <a:rPr lang="es-AR" sz="2800" dirty="0"/>
              <a:t>. </a:t>
            </a:r>
          </a:p>
        </p:txBody>
      </p:sp>
      <p:sp>
        <p:nvSpPr>
          <p:cNvPr id="5" name="Marcador de pie de página 4">
            <a:extLst>
              <a:ext uri="{FF2B5EF4-FFF2-40B4-BE49-F238E27FC236}">
                <a16:creationId xmlns:a16="http://schemas.microsoft.com/office/drawing/2014/main" id="{43D21D84-5924-D5A7-5F9E-F8F9D7C1AA57}"/>
              </a:ext>
            </a:extLst>
          </p:cNvPr>
          <p:cNvSpPr>
            <a:spLocks noGrp="1"/>
          </p:cNvSpPr>
          <p:nvPr>
            <p:ph type="ftr" sz="quarter" idx="11"/>
          </p:nvPr>
        </p:nvSpPr>
        <p:spPr/>
        <p:txBody>
          <a:bodyPr/>
          <a:lstStyle/>
          <a:p>
            <a:r>
              <a:rPr lang="en-US"/>
              <a:t>Departamento de Jurisprudencia, Publicaciones e Informática – Dra. María Eugenia Bustelo</a:t>
            </a:r>
            <a:endParaRPr lang="en-US" dirty="0"/>
          </a:p>
        </p:txBody>
      </p:sp>
    </p:spTree>
    <p:extLst>
      <p:ext uri="{BB962C8B-B14F-4D97-AF65-F5344CB8AC3E}">
        <p14:creationId xmlns:p14="http://schemas.microsoft.com/office/powerpoint/2010/main" val="28242292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FF0343-E60F-E344-8644-3CA13EA38809}"/>
              </a:ext>
            </a:extLst>
          </p:cNvPr>
          <p:cNvSpPr>
            <a:spLocks noGrp="1"/>
          </p:cNvSpPr>
          <p:nvPr>
            <p:ph type="title"/>
          </p:nvPr>
        </p:nvSpPr>
        <p:spPr>
          <a:xfrm>
            <a:off x="677335" y="609601"/>
            <a:ext cx="8596668" cy="1235102"/>
          </a:xfrm>
        </p:spPr>
        <p:txBody>
          <a:bodyPr>
            <a:normAutofit fontScale="90000"/>
          </a:bodyPr>
          <a:lstStyle/>
          <a:p>
            <a:r>
              <a:rPr lang="es-AR" dirty="0">
                <a:solidFill>
                  <a:srgbClr val="002060"/>
                </a:solidFill>
              </a:rPr>
              <a:t>ACORDADA N°69/2002</a:t>
            </a:r>
            <a:br>
              <a:rPr lang="es-AR" dirty="0">
                <a:solidFill>
                  <a:srgbClr val="002060"/>
                </a:solidFill>
              </a:rPr>
            </a:br>
            <a:r>
              <a:rPr lang="es-AR" sz="3200" dirty="0">
                <a:solidFill>
                  <a:srgbClr val="002060"/>
                </a:solidFill>
              </a:rPr>
              <a:t>DEL 14/08/2002</a:t>
            </a:r>
          </a:p>
        </p:txBody>
      </p:sp>
      <p:sp>
        <p:nvSpPr>
          <p:cNvPr id="3" name="Marcador de texto 2">
            <a:extLst>
              <a:ext uri="{FF2B5EF4-FFF2-40B4-BE49-F238E27FC236}">
                <a16:creationId xmlns:a16="http://schemas.microsoft.com/office/drawing/2014/main" id="{69FD295C-ECBD-6397-F4C3-C1378746C771}"/>
              </a:ext>
            </a:extLst>
          </p:cNvPr>
          <p:cNvSpPr>
            <a:spLocks noGrp="1"/>
          </p:cNvSpPr>
          <p:nvPr>
            <p:ph type="body" idx="1"/>
          </p:nvPr>
        </p:nvSpPr>
        <p:spPr>
          <a:xfrm>
            <a:off x="677334" y="2067339"/>
            <a:ext cx="10502200" cy="3974023"/>
          </a:xfrm>
        </p:spPr>
        <p:txBody>
          <a:bodyPr>
            <a:noAutofit/>
          </a:bodyPr>
          <a:lstStyle/>
          <a:p>
            <a:pPr algn="just"/>
            <a:r>
              <a:rPr lang="es-AR" sz="2800" dirty="0"/>
              <a:t>MODIFICA PUNTO 1° DE LA ACORDADA </a:t>
            </a:r>
            <a:r>
              <a:rPr lang="es-AR" sz="2800" dirty="0" err="1"/>
              <a:t>N°</a:t>
            </a:r>
            <a:r>
              <a:rPr lang="es-AR" sz="2800" dirty="0"/>
              <a:t> 32/2000</a:t>
            </a:r>
          </a:p>
          <a:p>
            <a:pPr algn="just"/>
            <a:r>
              <a:rPr lang="es-AR" sz="2800" i="1" dirty="0"/>
              <a:t>OBLIGACIÓN DE LOS SECRETARIOS</a:t>
            </a:r>
            <a:r>
              <a:rPr lang="es-AR" sz="2800" dirty="0"/>
              <a:t>: </a:t>
            </a:r>
            <a:r>
              <a:rPr lang="es-AR" sz="2800" u="sng" dirty="0"/>
              <a:t>CARGAR TODAS LAS SENTENCIAS Y AUTOS INTERLOCUTORIOS, UNA VEZ REGISTRADOS</a:t>
            </a:r>
            <a:r>
              <a:rPr lang="es-AR" sz="2800" dirty="0"/>
              <a:t> </a:t>
            </a:r>
          </a:p>
          <a:p>
            <a:pPr algn="just"/>
            <a:r>
              <a:rPr lang="es-AR" sz="2800" dirty="0"/>
              <a:t>SU INCUMPLIMIENTO ES FALTA GRAVE</a:t>
            </a:r>
          </a:p>
          <a:p>
            <a:pPr algn="just"/>
            <a:r>
              <a:rPr lang="es-AR" sz="2800" i="1" dirty="0"/>
              <a:t>PAUTAS DE PUBLICACIÓN</a:t>
            </a:r>
            <a:r>
              <a:rPr lang="es-AR" sz="2800" dirty="0"/>
              <a:t>: ADOPTA LAS RESTRICCIONES ESTABLECIDAS EN LA LEGISLACIÓN NACIONAL Y PROVINCIAL RESPECTO A LOS NOMBRES DE LOS MENORES, Y DEJA OTRAS A CRITERIO DE LOS JUECES.</a:t>
            </a:r>
          </a:p>
        </p:txBody>
      </p:sp>
      <p:sp>
        <p:nvSpPr>
          <p:cNvPr id="6" name="Marcador de pie de página 5">
            <a:extLst>
              <a:ext uri="{FF2B5EF4-FFF2-40B4-BE49-F238E27FC236}">
                <a16:creationId xmlns:a16="http://schemas.microsoft.com/office/drawing/2014/main" id="{C9977E62-E0D8-7A25-E138-0F427651762D}"/>
              </a:ext>
            </a:extLst>
          </p:cNvPr>
          <p:cNvSpPr>
            <a:spLocks noGrp="1"/>
          </p:cNvSpPr>
          <p:nvPr>
            <p:ph type="ftr" sz="quarter" idx="11"/>
          </p:nvPr>
        </p:nvSpPr>
        <p:spPr/>
        <p:txBody>
          <a:bodyPr/>
          <a:lstStyle/>
          <a:p>
            <a:r>
              <a:rPr lang="en-US"/>
              <a:t>Departamento de Jurisprudencia, Publicaciones e Informática – Dra. María Eugenia Bustelo</a:t>
            </a:r>
            <a:endParaRPr lang="en-US" dirty="0"/>
          </a:p>
        </p:txBody>
      </p:sp>
    </p:spTree>
    <p:extLst>
      <p:ext uri="{BB962C8B-B14F-4D97-AF65-F5344CB8AC3E}">
        <p14:creationId xmlns:p14="http://schemas.microsoft.com/office/powerpoint/2010/main" val="37706730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24C5541-D966-C37E-72EC-033D6BA67AD8}"/>
              </a:ext>
            </a:extLst>
          </p:cNvPr>
          <p:cNvSpPr>
            <a:spLocks noGrp="1"/>
          </p:cNvSpPr>
          <p:nvPr>
            <p:ph type="title"/>
          </p:nvPr>
        </p:nvSpPr>
        <p:spPr>
          <a:xfrm>
            <a:off x="677335" y="609600"/>
            <a:ext cx="8596668" cy="1473642"/>
          </a:xfrm>
        </p:spPr>
        <p:txBody>
          <a:bodyPr/>
          <a:lstStyle/>
          <a:p>
            <a:r>
              <a:rPr lang="es-AR" dirty="0">
                <a:solidFill>
                  <a:srgbClr val="002060"/>
                </a:solidFill>
              </a:rPr>
              <a:t>ACORDADA </a:t>
            </a:r>
            <a:r>
              <a:rPr lang="es-AR" dirty="0" err="1">
                <a:solidFill>
                  <a:srgbClr val="002060"/>
                </a:solidFill>
              </a:rPr>
              <a:t>N°</a:t>
            </a:r>
            <a:r>
              <a:rPr lang="es-AR" dirty="0">
                <a:solidFill>
                  <a:srgbClr val="002060"/>
                </a:solidFill>
              </a:rPr>
              <a:t> 111/2007</a:t>
            </a:r>
            <a:br>
              <a:rPr lang="es-AR" dirty="0">
                <a:solidFill>
                  <a:srgbClr val="002060"/>
                </a:solidFill>
              </a:rPr>
            </a:br>
            <a:r>
              <a:rPr lang="es-AR" sz="3200" dirty="0">
                <a:solidFill>
                  <a:srgbClr val="002060"/>
                </a:solidFill>
              </a:rPr>
              <a:t>DEL 11/09/2007</a:t>
            </a:r>
          </a:p>
        </p:txBody>
      </p:sp>
      <p:sp>
        <p:nvSpPr>
          <p:cNvPr id="3" name="Marcador de texto 2">
            <a:extLst>
              <a:ext uri="{FF2B5EF4-FFF2-40B4-BE49-F238E27FC236}">
                <a16:creationId xmlns:a16="http://schemas.microsoft.com/office/drawing/2014/main" id="{AB02E495-5664-4DE3-7920-A9E9D1641106}"/>
              </a:ext>
            </a:extLst>
          </p:cNvPr>
          <p:cNvSpPr>
            <a:spLocks noGrp="1"/>
          </p:cNvSpPr>
          <p:nvPr>
            <p:ph type="body" idx="1"/>
          </p:nvPr>
        </p:nvSpPr>
        <p:spPr>
          <a:xfrm>
            <a:off x="677335" y="2409246"/>
            <a:ext cx="9969462" cy="3482672"/>
          </a:xfrm>
        </p:spPr>
        <p:txBody>
          <a:bodyPr>
            <a:noAutofit/>
          </a:bodyPr>
          <a:lstStyle/>
          <a:p>
            <a:r>
              <a:rPr lang="es-AR" sz="4000" dirty="0"/>
              <a:t>CARGA DE SENTENCIAS Y AUTOS INTERLOCUTORIOS: DENTRO DEL QUINTO DÍA DE REGISTRO</a:t>
            </a:r>
          </a:p>
          <a:p>
            <a:r>
              <a:rPr lang="es-AR" sz="4000" dirty="0"/>
              <a:t>PAUTAS DE PUBLICACIÓN DE DATOS PERSONALES EN INTERNET</a:t>
            </a:r>
          </a:p>
        </p:txBody>
      </p:sp>
      <p:sp>
        <p:nvSpPr>
          <p:cNvPr id="4" name="Marcador de pie de página 3">
            <a:extLst>
              <a:ext uri="{FF2B5EF4-FFF2-40B4-BE49-F238E27FC236}">
                <a16:creationId xmlns:a16="http://schemas.microsoft.com/office/drawing/2014/main" id="{C8E7D7AC-9825-9F69-9C12-84F448902028}"/>
              </a:ext>
            </a:extLst>
          </p:cNvPr>
          <p:cNvSpPr>
            <a:spLocks noGrp="1"/>
          </p:cNvSpPr>
          <p:nvPr>
            <p:ph type="ftr" sz="quarter" idx="11"/>
          </p:nvPr>
        </p:nvSpPr>
        <p:spPr/>
        <p:txBody>
          <a:bodyPr/>
          <a:lstStyle/>
          <a:p>
            <a:r>
              <a:rPr lang="en-US"/>
              <a:t>Departamento de Jurisprudencia, Publicaciones e Informática – Dra. María Eugenia Bustelo</a:t>
            </a:r>
            <a:endParaRPr lang="en-US" dirty="0"/>
          </a:p>
        </p:txBody>
      </p:sp>
    </p:spTree>
    <p:extLst>
      <p:ext uri="{BB962C8B-B14F-4D97-AF65-F5344CB8AC3E}">
        <p14:creationId xmlns:p14="http://schemas.microsoft.com/office/powerpoint/2010/main" val="34418892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35E1F7-418E-8A78-352A-3C1B2AE63D80}"/>
              </a:ext>
            </a:extLst>
          </p:cNvPr>
          <p:cNvSpPr>
            <a:spLocks noGrp="1"/>
          </p:cNvSpPr>
          <p:nvPr>
            <p:ph type="title"/>
          </p:nvPr>
        </p:nvSpPr>
        <p:spPr>
          <a:xfrm>
            <a:off x="677335" y="763326"/>
            <a:ext cx="8596668" cy="850789"/>
          </a:xfrm>
        </p:spPr>
        <p:txBody>
          <a:bodyPr/>
          <a:lstStyle/>
          <a:p>
            <a:r>
              <a:rPr lang="es-AR" dirty="0">
                <a:solidFill>
                  <a:srgbClr val="002060"/>
                </a:solidFill>
              </a:rPr>
              <a:t>PROTECCIÓN DE DATOS PERSONALES</a:t>
            </a:r>
          </a:p>
        </p:txBody>
      </p:sp>
      <p:sp>
        <p:nvSpPr>
          <p:cNvPr id="3" name="Marcador de texto 2">
            <a:extLst>
              <a:ext uri="{FF2B5EF4-FFF2-40B4-BE49-F238E27FC236}">
                <a16:creationId xmlns:a16="http://schemas.microsoft.com/office/drawing/2014/main" id="{7392032B-2FD3-E345-6471-E988A31CF81B}"/>
              </a:ext>
            </a:extLst>
          </p:cNvPr>
          <p:cNvSpPr>
            <a:spLocks noGrp="1"/>
          </p:cNvSpPr>
          <p:nvPr>
            <p:ph type="body" idx="1"/>
          </p:nvPr>
        </p:nvSpPr>
        <p:spPr>
          <a:xfrm>
            <a:off x="677335" y="1781093"/>
            <a:ext cx="9142526" cy="4158532"/>
          </a:xfrm>
        </p:spPr>
        <p:txBody>
          <a:bodyPr>
            <a:normAutofit fontScale="77500" lnSpcReduction="20000"/>
          </a:bodyPr>
          <a:lstStyle/>
          <a:p>
            <a:r>
              <a:rPr lang="es-AR" dirty="0">
                <a:solidFill>
                  <a:schemeClr val="tx1"/>
                </a:solidFill>
              </a:rPr>
              <a:t>Constitución Nacional</a:t>
            </a:r>
          </a:p>
          <a:p>
            <a:r>
              <a:rPr lang="es-AR" dirty="0">
                <a:solidFill>
                  <a:schemeClr val="tx1"/>
                </a:solidFill>
              </a:rPr>
              <a:t>Constitución Provincial</a:t>
            </a:r>
          </a:p>
          <a:p>
            <a:r>
              <a:rPr lang="es-AR" dirty="0">
                <a:solidFill>
                  <a:schemeClr val="tx1"/>
                </a:solidFill>
              </a:rPr>
              <a:t>Convenciones Internacionales</a:t>
            </a:r>
          </a:p>
          <a:p>
            <a:r>
              <a:rPr lang="es-AR" dirty="0">
                <a:solidFill>
                  <a:schemeClr val="tx1"/>
                </a:solidFill>
              </a:rPr>
              <a:t>Pacto Internacional de Derechos Civiles y Políticos </a:t>
            </a:r>
          </a:p>
          <a:p>
            <a:r>
              <a:rPr lang="es-AR" dirty="0">
                <a:solidFill>
                  <a:schemeClr val="tx1"/>
                </a:solidFill>
              </a:rPr>
              <a:t>Ley 20056 – difusión de hechos vinculados a menores de edad</a:t>
            </a:r>
          </a:p>
          <a:p>
            <a:r>
              <a:rPr lang="es-AR" dirty="0">
                <a:solidFill>
                  <a:schemeClr val="tx1"/>
                </a:solidFill>
              </a:rPr>
              <a:t>Ley 26061 – protección integral de niños, niñas y adolescentes</a:t>
            </a:r>
          </a:p>
          <a:p>
            <a:r>
              <a:rPr lang="es-AR" dirty="0">
                <a:solidFill>
                  <a:schemeClr val="tx1"/>
                </a:solidFill>
              </a:rPr>
              <a:t>Ley 26485 – protección integral de las mujeres</a:t>
            </a:r>
          </a:p>
          <a:p>
            <a:r>
              <a:rPr lang="es-AR" dirty="0">
                <a:solidFill>
                  <a:schemeClr val="tx1"/>
                </a:solidFill>
              </a:rPr>
              <a:t>Ley 23798 – ley de sida</a:t>
            </a:r>
          </a:p>
          <a:p>
            <a:r>
              <a:rPr lang="es-AR" dirty="0">
                <a:solidFill>
                  <a:schemeClr val="tx1"/>
                </a:solidFill>
              </a:rPr>
              <a:t>Ley 25326 – protección de datos personales – derecho al honor e intimidad</a:t>
            </a:r>
          </a:p>
          <a:p>
            <a:r>
              <a:rPr lang="es-AR" dirty="0">
                <a:solidFill>
                  <a:schemeClr val="tx1"/>
                </a:solidFill>
              </a:rPr>
              <a:t>Ley 23179 – eliminación de todas las formas de discriminación contra la mujer</a:t>
            </a:r>
          </a:p>
          <a:p>
            <a:r>
              <a:rPr lang="es-AR" dirty="0">
                <a:solidFill>
                  <a:schemeClr val="tx1"/>
                </a:solidFill>
              </a:rPr>
              <a:t>Reglas de Heredia: Reglas mínimas para la difusión de información judicial en internet</a:t>
            </a:r>
          </a:p>
          <a:p>
            <a:r>
              <a:rPr lang="es-AR" dirty="0">
                <a:solidFill>
                  <a:schemeClr val="tx1"/>
                </a:solidFill>
              </a:rPr>
              <a:t>CSJN – Causa </a:t>
            </a:r>
            <a:r>
              <a:rPr lang="es-AR" dirty="0" err="1">
                <a:solidFill>
                  <a:schemeClr val="tx1"/>
                </a:solidFill>
              </a:rPr>
              <a:t>Kock</a:t>
            </a:r>
            <a:r>
              <a:rPr lang="es-AR" dirty="0">
                <a:solidFill>
                  <a:schemeClr val="tx1"/>
                </a:solidFill>
              </a:rPr>
              <a:t> </a:t>
            </a:r>
            <a:r>
              <a:rPr lang="es-AR" dirty="0" err="1">
                <a:solidFill>
                  <a:schemeClr val="tx1"/>
                </a:solidFill>
              </a:rPr>
              <a:t>Weskott</a:t>
            </a:r>
            <a:r>
              <a:rPr lang="es-AR" dirty="0">
                <a:solidFill>
                  <a:schemeClr val="tx1"/>
                </a:solidFill>
              </a:rPr>
              <a:t> – Fallos: 241:291, 28/07/2005</a:t>
            </a:r>
          </a:p>
          <a:p>
            <a:r>
              <a:rPr lang="es-AR" dirty="0">
                <a:solidFill>
                  <a:schemeClr val="tx1"/>
                </a:solidFill>
              </a:rPr>
              <a:t>CPC Jujuy -  art. 7; CPP - art. 208</a:t>
            </a:r>
          </a:p>
          <a:p>
            <a:endParaRPr lang="es-AR" dirty="0"/>
          </a:p>
        </p:txBody>
      </p:sp>
      <p:sp>
        <p:nvSpPr>
          <p:cNvPr id="4" name="Marcador de pie de página 3">
            <a:extLst>
              <a:ext uri="{FF2B5EF4-FFF2-40B4-BE49-F238E27FC236}">
                <a16:creationId xmlns:a16="http://schemas.microsoft.com/office/drawing/2014/main" id="{09083BCA-704A-F447-C504-914085F0521E}"/>
              </a:ext>
            </a:extLst>
          </p:cNvPr>
          <p:cNvSpPr>
            <a:spLocks noGrp="1"/>
          </p:cNvSpPr>
          <p:nvPr>
            <p:ph type="ftr" sz="quarter" idx="11"/>
          </p:nvPr>
        </p:nvSpPr>
        <p:spPr/>
        <p:txBody>
          <a:bodyPr/>
          <a:lstStyle/>
          <a:p>
            <a:r>
              <a:rPr lang="en-US"/>
              <a:t>Departamento de Jurisprudencia, Publicaciones e Informática – Dra. María Eugenia Bustelo</a:t>
            </a:r>
            <a:endParaRPr lang="en-US" dirty="0"/>
          </a:p>
        </p:txBody>
      </p:sp>
    </p:spTree>
    <p:extLst>
      <p:ext uri="{BB962C8B-B14F-4D97-AF65-F5344CB8AC3E}">
        <p14:creationId xmlns:p14="http://schemas.microsoft.com/office/powerpoint/2010/main" val="13072866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13487A-EA45-4999-BDED-85C3A3A02FB5}"/>
              </a:ext>
            </a:extLst>
          </p:cNvPr>
          <p:cNvSpPr>
            <a:spLocks noGrp="1"/>
          </p:cNvSpPr>
          <p:nvPr>
            <p:ph type="title"/>
          </p:nvPr>
        </p:nvSpPr>
        <p:spPr>
          <a:xfrm>
            <a:off x="677335" y="941295"/>
            <a:ext cx="8596668" cy="892897"/>
          </a:xfrm>
        </p:spPr>
        <p:txBody>
          <a:bodyPr>
            <a:normAutofit/>
          </a:bodyPr>
          <a:lstStyle/>
          <a:p>
            <a:pPr algn="ctr"/>
            <a:r>
              <a:rPr lang="es-AR" dirty="0">
                <a:solidFill>
                  <a:srgbClr val="002060"/>
                </a:solidFill>
              </a:rPr>
              <a:t>CODIGO CIVIL Y COMERCIAL</a:t>
            </a:r>
            <a:endParaRPr lang="es-AR" b="1" dirty="0">
              <a:solidFill>
                <a:schemeClr val="accent2">
                  <a:lumMod val="50000"/>
                </a:schemeClr>
              </a:solidFill>
            </a:endParaRPr>
          </a:p>
        </p:txBody>
      </p:sp>
      <p:sp>
        <p:nvSpPr>
          <p:cNvPr id="3" name="Marcador de texto 2">
            <a:extLst>
              <a:ext uri="{FF2B5EF4-FFF2-40B4-BE49-F238E27FC236}">
                <a16:creationId xmlns:a16="http://schemas.microsoft.com/office/drawing/2014/main" id="{DB1E93CD-447A-48A8-8A5B-B66E0146A43E}"/>
              </a:ext>
            </a:extLst>
          </p:cNvPr>
          <p:cNvSpPr>
            <a:spLocks noGrp="1"/>
          </p:cNvSpPr>
          <p:nvPr>
            <p:ph type="body" idx="1"/>
          </p:nvPr>
        </p:nvSpPr>
        <p:spPr>
          <a:xfrm>
            <a:off x="677335" y="2003612"/>
            <a:ext cx="8596668" cy="3384236"/>
          </a:xfrm>
        </p:spPr>
        <p:txBody>
          <a:bodyPr>
            <a:noAutofit/>
          </a:bodyPr>
          <a:lstStyle/>
          <a:p>
            <a:pPr algn="ctr"/>
            <a:r>
              <a:rPr lang="es-ES" sz="2800" dirty="0">
                <a:solidFill>
                  <a:schemeClr val="tx1"/>
                </a:solidFill>
              </a:rPr>
              <a:t>Título II  </a:t>
            </a:r>
          </a:p>
          <a:p>
            <a:pPr algn="ctr"/>
            <a:r>
              <a:rPr lang="es-ES" sz="2800" dirty="0">
                <a:solidFill>
                  <a:schemeClr val="tx1"/>
                </a:solidFill>
              </a:rPr>
              <a:t>De los Actos Jurídicos</a:t>
            </a:r>
          </a:p>
          <a:p>
            <a:pPr algn="ctr"/>
            <a:endParaRPr lang="es-ES" sz="2800" dirty="0">
              <a:solidFill>
                <a:schemeClr val="tx1"/>
              </a:solidFill>
            </a:endParaRPr>
          </a:p>
          <a:p>
            <a:pPr algn="just"/>
            <a:r>
              <a:rPr lang="es-ES" sz="2800" dirty="0">
                <a:solidFill>
                  <a:schemeClr val="tx1"/>
                </a:solidFill>
              </a:rPr>
              <a:t>Art. 951. Comenzará la existencia de los actos entre vivos … si dependiesen para su validez de la forma instrumental … desde el día de la fecha de los respectivos instrumentos</a:t>
            </a:r>
            <a:endParaRPr lang="es-AR" sz="2800" dirty="0">
              <a:solidFill>
                <a:schemeClr val="tx1"/>
              </a:solidFill>
            </a:endParaRPr>
          </a:p>
        </p:txBody>
      </p:sp>
      <p:sp>
        <p:nvSpPr>
          <p:cNvPr id="4" name="Marcador de pie de página 3">
            <a:extLst>
              <a:ext uri="{FF2B5EF4-FFF2-40B4-BE49-F238E27FC236}">
                <a16:creationId xmlns:a16="http://schemas.microsoft.com/office/drawing/2014/main" id="{AB834473-9936-4B2D-ADA7-6576D6CFA86F}"/>
              </a:ext>
            </a:extLst>
          </p:cNvPr>
          <p:cNvSpPr>
            <a:spLocks noGrp="1"/>
          </p:cNvSpPr>
          <p:nvPr>
            <p:ph type="ftr" sz="quarter" idx="11"/>
          </p:nvPr>
        </p:nvSpPr>
        <p:spPr/>
        <p:txBody>
          <a:bodyPr/>
          <a:lstStyle/>
          <a:p>
            <a:r>
              <a:rPr lang="en-US"/>
              <a:t>Departamento de Jurisprudencia, Publicaciones e Informática – Dra. María Eugenia Bustelo</a:t>
            </a:r>
            <a:endParaRPr lang="en-US" dirty="0"/>
          </a:p>
        </p:txBody>
      </p:sp>
    </p:spTree>
    <p:extLst>
      <p:ext uri="{BB962C8B-B14F-4D97-AF65-F5344CB8AC3E}">
        <p14:creationId xmlns:p14="http://schemas.microsoft.com/office/powerpoint/2010/main" val="31105086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E49BCB-7DE4-475D-8294-85C098B98244}"/>
              </a:ext>
            </a:extLst>
          </p:cNvPr>
          <p:cNvSpPr>
            <a:spLocks noGrp="1"/>
          </p:cNvSpPr>
          <p:nvPr>
            <p:ph type="title"/>
          </p:nvPr>
        </p:nvSpPr>
        <p:spPr>
          <a:xfrm>
            <a:off x="677335" y="578224"/>
            <a:ext cx="8596668" cy="1277470"/>
          </a:xfrm>
        </p:spPr>
        <p:txBody>
          <a:bodyPr>
            <a:normAutofit/>
          </a:bodyPr>
          <a:lstStyle/>
          <a:p>
            <a:r>
              <a:rPr lang="es-AR" dirty="0">
                <a:solidFill>
                  <a:srgbClr val="002060"/>
                </a:solidFill>
              </a:rPr>
              <a:t>ACORDADA </a:t>
            </a:r>
            <a:r>
              <a:rPr lang="es-AR" dirty="0" err="1">
                <a:solidFill>
                  <a:srgbClr val="002060"/>
                </a:solidFill>
              </a:rPr>
              <a:t>Nº</a:t>
            </a:r>
            <a:r>
              <a:rPr lang="es-AR" dirty="0">
                <a:solidFill>
                  <a:srgbClr val="002060"/>
                </a:solidFill>
              </a:rPr>
              <a:t> 78/2020</a:t>
            </a:r>
            <a:br>
              <a:rPr lang="es-AR" dirty="0">
                <a:solidFill>
                  <a:srgbClr val="002060"/>
                </a:solidFill>
              </a:rPr>
            </a:br>
            <a:r>
              <a:rPr lang="es-AR" sz="3200" dirty="0">
                <a:solidFill>
                  <a:srgbClr val="002060"/>
                </a:solidFill>
              </a:rPr>
              <a:t>DEL 30/07/2020</a:t>
            </a:r>
            <a:endParaRPr lang="es-AR" sz="3200" dirty="0">
              <a:solidFill>
                <a:schemeClr val="tx1"/>
              </a:solidFill>
            </a:endParaRPr>
          </a:p>
        </p:txBody>
      </p:sp>
      <p:sp>
        <p:nvSpPr>
          <p:cNvPr id="3" name="Marcador de texto 2">
            <a:extLst>
              <a:ext uri="{FF2B5EF4-FFF2-40B4-BE49-F238E27FC236}">
                <a16:creationId xmlns:a16="http://schemas.microsoft.com/office/drawing/2014/main" id="{E8FD3F2F-0167-42EC-8E94-62B648F3059C}"/>
              </a:ext>
            </a:extLst>
          </p:cNvPr>
          <p:cNvSpPr>
            <a:spLocks noGrp="1"/>
          </p:cNvSpPr>
          <p:nvPr>
            <p:ph type="body" idx="1"/>
          </p:nvPr>
        </p:nvSpPr>
        <p:spPr>
          <a:xfrm>
            <a:off x="677335" y="2057399"/>
            <a:ext cx="10134100" cy="3469341"/>
          </a:xfrm>
        </p:spPr>
        <p:txBody>
          <a:bodyPr>
            <a:noAutofit/>
          </a:bodyPr>
          <a:lstStyle/>
          <a:p>
            <a:pPr algn="just"/>
            <a:r>
              <a:rPr lang="es-ES" sz="2800" dirty="0">
                <a:solidFill>
                  <a:schemeClr val="tx1"/>
                </a:solidFill>
              </a:rPr>
              <a:t>IMPLEMENTACIÓN DEL NUEVO SISTEMA DE NOTIFICACIONES ELECTRÓNICAS. REGLAMENTACIÓN.</a:t>
            </a:r>
          </a:p>
          <a:p>
            <a:pPr algn="just"/>
            <a:r>
              <a:rPr lang="es-ES" sz="2800" dirty="0">
                <a:solidFill>
                  <a:schemeClr val="tx1"/>
                </a:solidFill>
              </a:rPr>
              <a:t>12. Fecha de la notificación: La notificación se tendrá por formalizada en la fecha en que la cédula digital se deja disponible en el domicilio electrónico del destinatario de la comunicación. En la parte inferior de cada cédula digital, quedará registrada la fecha de notificación.</a:t>
            </a:r>
            <a:r>
              <a:rPr lang="es-ES" sz="2800" dirty="0"/>
              <a:t> </a:t>
            </a:r>
            <a:endParaRPr lang="es-AR" sz="2800" dirty="0"/>
          </a:p>
        </p:txBody>
      </p:sp>
      <p:sp>
        <p:nvSpPr>
          <p:cNvPr id="4" name="Marcador de pie de página 3">
            <a:extLst>
              <a:ext uri="{FF2B5EF4-FFF2-40B4-BE49-F238E27FC236}">
                <a16:creationId xmlns:a16="http://schemas.microsoft.com/office/drawing/2014/main" id="{7297B8AD-6105-427B-AA0C-326A655A7327}"/>
              </a:ext>
            </a:extLst>
          </p:cNvPr>
          <p:cNvSpPr>
            <a:spLocks noGrp="1"/>
          </p:cNvSpPr>
          <p:nvPr>
            <p:ph type="ftr" sz="quarter" idx="11"/>
          </p:nvPr>
        </p:nvSpPr>
        <p:spPr/>
        <p:txBody>
          <a:bodyPr/>
          <a:lstStyle/>
          <a:p>
            <a:r>
              <a:rPr lang="en-US" dirty="0" err="1"/>
              <a:t>Departamento</a:t>
            </a:r>
            <a:r>
              <a:rPr lang="en-US" dirty="0"/>
              <a:t> de </a:t>
            </a:r>
            <a:r>
              <a:rPr lang="en-US" dirty="0" err="1"/>
              <a:t>Jurisprudencia</a:t>
            </a:r>
            <a:r>
              <a:rPr lang="en-US" dirty="0"/>
              <a:t>, </a:t>
            </a:r>
            <a:r>
              <a:rPr lang="en-US" dirty="0" err="1"/>
              <a:t>Publicaciones</a:t>
            </a:r>
            <a:r>
              <a:rPr lang="en-US" dirty="0"/>
              <a:t> e </a:t>
            </a:r>
            <a:r>
              <a:rPr lang="en-US" dirty="0" err="1"/>
              <a:t>Informática</a:t>
            </a:r>
            <a:r>
              <a:rPr lang="en-US" dirty="0"/>
              <a:t> – Dra. María Eugenia </a:t>
            </a:r>
            <a:r>
              <a:rPr lang="en-US" dirty="0" err="1"/>
              <a:t>Bustelo</a:t>
            </a:r>
            <a:endParaRPr lang="en-US" dirty="0"/>
          </a:p>
        </p:txBody>
      </p:sp>
    </p:spTree>
    <p:extLst>
      <p:ext uri="{BB962C8B-B14F-4D97-AF65-F5344CB8AC3E}">
        <p14:creationId xmlns:p14="http://schemas.microsoft.com/office/powerpoint/2010/main" val="1342993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76247D-7B66-54AB-97C2-367A3DE422C0}"/>
              </a:ext>
            </a:extLst>
          </p:cNvPr>
          <p:cNvSpPr>
            <a:spLocks noGrp="1"/>
          </p:cNvSpPr>
          <p:nvPr>
            <p:ph type="title"/>
          </p:nvPr>
        </p:nvSpPr>
        <p:spPr>
          <a:xfrm>
            <a:off x="677335" y="609600"/>
            <a:ext cx="8596668" cy="1942769"/>
          </a:xfrm>
        </p:spPr>
        <p:txBody>
          <a:bodyPr/>
          <a:lstStyle/>
          <a:p>
            <a:r>
              <a:rPr lang="es-AR" dirty="0">
                <a:solidFill>
                  <a:srgbClr val="002060"/>
                </a:solidFill>
              </a:rPr>
              <a:t>ACORDADA </a:t>
            </a:r>
            <a:r>
              <a:rPr lang="es-AR" dirty="0" err="1">
                <a:solidFill>
                  <a:srgbClr val="002060"/>
                </a:solidFill>
              </a:rPr>
              <a:t>N°</a:t>
            </a:r>
            <a:r>
              <a:rPr lang="es-AR" dirty="0">
                <a:solidFill>
                  <a:srgbClr val="002060"/>
                </a:solidFill>
              </a:rPr>
              <a:t> 213/2016</a:t>
            </a:r>
            <a:br>
              <a:rPr lang="es-AR" dirty="0">
                <a:solidFill>
                  <a:srgbClr val="002060"/>
                </a:solidFill>
              </a:rPr>
            </a:br>
            <a:r>
              <a:rPr lang="es-AR" sz="3200" dirty="0">
                <a:solidFill>
                  <a:srgbClr val="002060"/>
                </a:solidFill>
              </a:rPr>
              <a:t>DEL 01/11/2016</a:t>
            </a:r>
          </a:p>
        </p:txBody>
      </p:sp>
      <p:sp>
        <p:nvSpPr>
          <p:cNvPr id="3" name="Marcador de texto 2">
            <a:extLst>
              <a:ext uri="{FF2B5EF4-FFF2-40B4-BE49-F238E27FC236}">
                <a16:creationId xmlns:a16="http://schemas.microsoft.com/office/drawing/2014/main" id="{FEF5D0BE-0577-34C4-D5C6-BED6637D578F}"/>
              </a:ext>
            </a:extLst>
          </p:cNvPr>
          <p:cNvSpPr>
            <a:spLocks noGrp="1"/>
          </p:cNvSpPr>
          <p:nvPr>
            <p:ph type="body" idx="1"/>
          </p:nvPr>
        </p:nvSpPr>
        <p:spPr>
          <a:xfrm>
            <a:off x="677335" y="2472857"/>
            <a:ext cx="9389016" cy="3568506"/>
          </a:xfrm>
        </p:spPr>
        <p:txBody>
          <a:bodyPr>
            <a:normAutofit/>
          </a:bodyPr>
          <a:lstStyle/>
          <a:p>
            <a:pPr algn="just"/>
            <a:r>
              <a:rPr lang="es-AR" sz="3200" dirty="0"/>
              <a:t>ACCESO A LA INFORMACIÓN EN LOS PROCESOS DE FAMILIA – REGLAMENTACIÓN</a:t>
            </a:r>
          </a:p>
          <a:p>
            <a:pPr algn="just"/>
            <a:r>
              <a:rPr lang="es-AR" sz="3200" dirty="0"/>
              <a:t>ESTABLECE LA SUPRESIÓN DE LOS NOMBRES DE LAS PARTES EN LAS SENTENCIAS DADAS A PUBLICIDAD – conf. la reserva establecida en el Art. 708 CCyCN</a:t>
            </a:r>
          </a:p>
        </p:txBody>
      </p:sp>
      <p:sp>
        <p:nvSpPr>
          <p:cNvPr id="4" name="Marcador de pie de página 3">
            <a:extLst>
              <a:ext uri="{FF2B5EF4-FFF2-40B4-BE49-F238E27FC236}">
                <a16:creationId xmlns:a16="http://schemas.microsoft.com/office/drawing/2014/main" id="{F20316B0-6F59-2326-AA1E-E7B184E9E72F}"/>
              </a:ext>
            </a:extLst>
          </p:cNvPr>
          <p:cNvSpPr>
            <a:spLocks noGrp="1"/>
          </p:cNvSpPr>
          <p:nvPr>
            <p:ph type="ftr" sz="quarter" idx="11"/>
          </p:nvPr>
        </p:nvSpPr>
        <p:spPr/>
        <p:txBody>
          <a:bodyPr/>
          <a:lstStyle/>
          <a:p>
            <a:r>
              <a:rPr lang="en-US"/>
              <a:t>Departamento de Jurisprudencia, Publicaciones e Informática – Dra. María Eugenia Bustelo</a:t>
            </a:r>
            <a:endParaRPr lang="en-US" dirty="0"/>
          </a:p>
        </p:txBody>
      </p:sp>
    </p:spTree>
    <p:extLst>
      <p:ext uri="{BB962C8B-B14F-4D97-AF65-F5344CB8AC3E}">
        <p14:creationId xmlns:p14="http://schemas.microsoft.com/office/powerpoint/2010/main" val="19831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E82D0A6-1A78-1E0A-79B7-E11E35FCADF0}"/>
              </a:ext>
            </a:extLst>
          </p:cNvPr>
          <p:cNvSpPr>
            <a:spLocks noGrp="1"/>
          </p:cNvSpPr>
          <p:nvPr>
            <p:ph type="ctrTitle"/>
          </p:nvPr>
        </p:nvSpPr>
        <p:spPr>
          <a:xfrm>
            <a:off x="1507067" y="937550"/>
            <a:ext cx="7766936" cy="1250066"/>
          </a:xfrm>
        </p:spPr>
        <p:txBody>
          <a:bodyPr/>
          <a:lstStyle/>
          <a:p>
            <a:pPr algn="ctr"/>
            <a:r>
              <a:rPr lang="es-AR" sz="3600" b="1" dirty="0"/>
              <a:t>PODER JUDICIAL </a:t>
            </a:r>
            <a:br>
              <a:rPr lang="es-AR" sz="3600" b="1" dirty="0"/>
            </a:br>
            <a:r>
              <a:rPr lang="es-AR" sz="3600" b="1" dirty="0"/>
              <a:t>PROVINCIA DE JUJUY</a:t>
            </a:r>
          </a:p>
        </p:txBody>
      </p:sp>
      <p:sp>
        <p:nvSpPr>
          <p:cNvPr id="3" name="Subtítulo 2">
            <a:extLst>
              <a:ext uri="{FF2B5EF4-FFF2-40B4-BE49-F238E27FC236}">
                <a16:creationId xmlns:a16="http://schemas.microsoft.com/office/drawing/2014/main" id="{DAAF0505-C8D4-0F1E-BA96-5FAF04940EEA}"/>
              </a:ext>
            </a:extLst>
          </p:cNvPr>
          <p:cNvSpPr>
            <a:spLocks noGrp="1"/>
          </p:cNvSpPr>
          <p:nvPr>
            <p:ph type="subTitle" idx="1"/>
          </p:nvPr>
        </p:nvSpPr>
        <p:spPr>
          <a:xfrm>
            <a:off x="1507067" y="2777925"/>
            <a:ext cx="7766936" cy="2962917"/>
          </a:xfrm>
        </p:spPr>
        <p:txBody>
          <a:bodyPr>
            <a:noAutofit/>
          </a:bodyPr>
          <a:lstStyle/>
          <a:p>
            <a:pPr algn="ctr"/>
            <a:r>
              <a:rPr lang="es-AR" sz="4800" dirty="0">
                <a:latin typeface="Bahnschrift SemiBold" panose="020B0502040204020203" pitchFamily="34" charset="0"/>
              </a:rPr>
              <a:t>DEPARTAMENTO DE JURISPRUDENCIA, PUBLICACIONES E INFORMÁTICA</a:t>
            </a:r>
          </a:p>
        </p:txBody>
      </p:sp>
      <p:sp>
        <p:nvSpPr>
          <p:cNvPr id="5" name="Marcador de pie de página 4">
            <a:extLst>
              <a:ext uri="{FF2B5EF4-FFF2-40B4-BE49-F238E27FC236}">
                <a16:creationId xmlns:a16="http://schemas.microsoft.com/office/drawing/2014/main" id="{4775878D-AABB-6BEB-0F7A-6F127A2A2FBF}"/>
              </a:ext>
            </a:extLst>
          </p:cNvPr>
          <p:cNvSpPr>
            <a:spLocks noGrp="1"/>
          </p:cNvSpPr>
          <p:nvPr>
            <p:ph type="ftr" sz="quarter" idx="11"/>
          </p:nvPr>
        </p:nvSpPr>
        <p:spPr/>
        <p:txBody>
          <a:bodyPr/>
          <a:lstStyle/>
          <a:p>
            <a:r>
              <a:rPr lang="en-US"/>
              <a:t>Departamento de Jurisprudencia, Publicaciones e Informática – Dra. María Eugenia Bustelo</a:t>
            </a:r>
            <a:endParaRPr lang="en-US" dirty="0"/>
          </a:p>
        </p:txBody>
      </p:sp>
    </p:spTree>
    <p:extLst>
      <p:ext uri="{BB962C8B-B14F-4D97-AF65-F5344CB8AC3E}">
        <p14:creationId xmlns:p14="http://schemas.microsoft.com/office/powerpoint/2010/main" val="12470067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05AB48-D68B-4395-BC4D-A8ECA9687BD3}"/>
              </a:ext>
            </a:extLst>
          </p:cNvPr>
          <p:cNvSpPr>
            <a:spLocks noGrp="1"/>
          </p:cNvSpPr>
          <p:nvPr>
            <p:ph type="title"/>
          </p:nvPr>
        </p:nvSpPr>
        <p:spPr>
          <a:xfrm>
            <a:off x="677335" y="609600"/>
            <a:ext cx="8596668" cy="1570962"/>
          </a:xfrm>
        </p:spPr>
        <p:txBody>
          <a:bodyPr>
            <a:normAutofit/>
          </a:bodyPr>
          <a:lstStyle/>
          <a:p>
            <a:r>
              <a:rPr lang="es-AR" dirty="0">
                <a:solidFill>
                  <a:srgbClr val="002060"/>
                </a:solidFill>
              </a:rPr>
              <a:t>ACORDADA </a:t>
            </a:r>
            <a:r>
              <a:rPr lang="es-AR" dirty="0" err="1">
                <a:solidFill>
                  <a:srgbClr val="002060"/>
                </a:solidFill>
              </a:rPr>
              <a:t>Nº</a:t>
            </a:r>
            <a:r>
              <a:rPr lang="es-AR" dirty="0">
                <a:solidFill>
                  <a:srgbClr val="002060"/>
                </a:solidFill>
              </a:rPr>
              <a:t> 86/2020</a:t>
            </a:r>
            <a:br>
              <a:rPr lang="es-AR" dirty="0">
                <a:solidFill>
                  <a:srgbClr val="002060"/>
                </a:solidFill>
              </a:rPr>
            </a:br>
            <a:r>
              <a:rPr lang="es-AR" sz="3200" dirty="0">
                <a:solidFill>
                  <a:srgbClr val="002060"/>
                </a:solidFill>
              </a:rPr>
              <a:t>DEL 03/09/2020</a:t>
            </a:r>
            <a:endParaRPr lang="es-AR" sz="3200" dirty="0">
              <a:solidFill>
                <a:schemeClr val="tx1"/>
              </a:solidFill>
            </a:endParaRPr>
          </a:p>
        </p:txBody>
      </p:sp>
      <p:sp>
        <p:nvSpPr>
          <p:cNvPr id="3" name="Marcador de texto 2">
            <a:extLst>
              <a:ext uri="{FF2B5EF4-FFF2-40B4-BE49-F238E27FC236}">
                <a16:creationId xmlns:a16="http://schemas.microsoft.com/office/drawing/2014/main" id="{10F3E135-556C-4B47-AB36-3D1EFF40BA14}"/>
              </a:ext>
            </a:extLst>
          </p:cNvPr>
          <p:cNvSpPr>
            <a:spLocks noGrp="1"/>
          </p:cNvSpPr>
          <p:nvPr>
            <p:ph type="body" idx="1"/>
          </p:nvPr>
        </p:nvSpPr>
        <p:spPr>
          <a:xfrm>
            <a:off x="677335" y="2180562"/>
            <a:ext cx="9744136" cy="3668909"/>
          </a:xfrm>
        </p:spPr>
        <p:txBody>
          <a:bodyPr>
            <a:noAutofit/>
          </a:bodyPr>
          <a:lstStyle/>
          <a:p>
            <a:pPr algn="just"/>
            <a:r>
              <a:rPr lang="es-ES" sz="2800" u="sng" dirty="0">
                <a:solidFill>
                  <a:schemeClr val="tx1"/>
                </a:solidFill>
              </a:rPr>
              <a:t>EXPEDIENTE ELECTRÓNICO JUDICIAL. REGLAMENTACIÓN</a:t>
            </a:r>
          </a:p>
          <a:p>
            <a:pPr algn="just"/>
            <a:r>
              <a:rPr lang="es-ES" sz="2800" dirty="0">
                <a:solidFill>
                  <a:schemeClr val="tx1"/>
                </a:solidFill>
              </a:rPr>
              <a:t>11. CARGA DE INFORMACIÓN. Es obligatoria la carga, actualización de datos y el control permanente de la información en el S.I.G.J. … Los funcionarios responsables …deberán asegurar y controlar la carga íntegra, oportuna y autosuficiente de todos los actos que se ejecuten en el expediente judicial electrónico…</a:t>
            </a:r>
            <a:endParaRPr lang="es-AR" sz="2800" dirty="0">
              <a:solidFill>
                <a:schemeClr val="tx1"/>
              </a:solidFill>
            </a:endParaRPr>
          </a:p>
        </p:txBody>
      </p:sp>
      <p:sp>
        <p:nvSpPr>
          <p:cNvPr id="4" name="Marcador de pie de página 3">
            <a:extLst>
              <a:ext uri="{FF2B5EF4-FFF2-40B4-BE49-F238E27FC236}">
                <a16:creationId xmlns:a16="http://schemas.microsoft.com/office/drawing/2014/main" id="{423C083F-A6F9-46CD-90E0-5386706E4F62}"/>
              </a:ext>
            </a:extLst>
          </p:cNvPr>
          <p:cNvSpPr>
            <a:spLocks noGrp="1"/>
          </p:cNvSpPr>
          <p:nvPr>
            <p:ph type="ftr" sz="quarter" idx="11"/>
          </p:nvPr>
        </p:nvSpPr>
        <p:spPr/>
        <p:txBody>
          <a:bodyPr/>
          <a:lstStyle/>
          <a:p>
            <a:r>
              <a:rPr lang="en-US"/>
              <a:t>Departamento de Jurisprudencia, Publicaciones e Informática – Dra. María Eugenia Bustelo</a:t>
            </a:r>
            <a:endParaRPr lang="en-US" dirty="0"/>
          </a:p>
        </p:txBody>
      </p:sp>
    </p:spTree>
    <p:extLst>
      <p:ext uri="{BB962C8B-B14F-4D97-AF65-F5344CB8AC3E}">
        <p14:creationId xmlns:p14="http://schemas.microsoft.com/office/powerpoint/2010/main" val="32687190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8109DE-A6C0-D235-9A53-C5D01D232686}"/>
              </a:ext>
            </a:extLst>
          </p:cNvPr>
          <p:cNvSpPr>
            <a:spLocks noGrp="1"/>
          </p:cNvSpPr>
          <p:nvPr>
            <p:ph type="title"/>
          </p:nvPr>
        </p:nvSpPr>
        <p:spPr>
          <a:xfrm>
            <a:off x="677335" y="609600"/>
            <a:ext cx="8596668" cy="2038184"/>
          </a:xfrm>
        </p:spPr>
        <p:txBody>
          <a:bodyPr/>
          <a:lstStyle/>
          <a:p>
            <a:r>
              <a:rPr lang="es-AR" dirty="0">
                <a:solidFill>
                  <a:srgbClr val="002060"/>
                </a:solidFill>
              </a:rPr>
              <a:t>ACORDADA </a:t>
            </a:r>
            <a:r>
              <a:rPr lang="es-AR" dirty="0" err="1">
                <a:solidFill>
                  <a:srgbClr val="002060"/>
                </a:solidFill>
              </a:rPr>
              <a:t>N°</a:t>
            </a:r>
            <a:r>
              <a:rPr lang="es-AR" dirty="0">
                <a:solidFill>
                  <a:srgbClr val="002060"/>
                </a:solidFill>
              </a:rPr>
              <a:t> 2021/2021</a:t>
            </a:r>
            <a:br>
              <a:rPr lang="es-AR" dirty="0">
                <a:solidFill>
                  <a:srgbClr val="002060"/>
                </a:solidFill>
              </a:rPr>
            </a:br>
            <a:r>
              <a:rPr lang="es-AR" sz="3200" dirty="0">
                <a:solidFill>
                  <a:srgbClr val="002060"/>
                </a:solidFill>
              </a:rPr>
              <a:t>DEL 05/10/2021</a:t>
            </a:r>
          </a:p>
        </p:txBody>
      </p:sp>
      <p:sp>
        <p:nvSpPr>
          <p:cNvPr id="3" name="Marcador de texto 2">
            <a:extLst>
              <a:ext uri="{FF2B5EF4-FFF2-40B4-BE49-F238E27FC236}">
                <a16:creationId xmlns:a16="http://schemas.microsoft.com/office/drawing/2014/main" id="{71D69099-8717-DBA8-DCD3-9D3101815F7B}"/>
              </a:ext>
            </a:extLst>
          </p:cNvPr>
          <p:cNvSpPr>
            <a:spLocks noGrp="1"/>
          </p:cNvSpPr>
          <p:nvPr>
            <p:ph type="body" idx="1"/>
          </p:nvPr>
        </p:nvSpPr>
        <p:spPr>
          <a:xfrm>
            <a:off x="677335" y="3085107"/>
            <a:ext cx="8596668" cy="2282023"/>
          </a:xfrm>
        </p:spPr>
        <p:txBody>
          <a:bodyPr>
            <a:normAutofit/>
          </a:bodyPr>
          <a:lstStyle/>
          <a:p>
            <a:r>
              <a:rPr lang="es-AR" sz="3200" dirty="0"/>
              <a:t>PUESTA EN FUNCIONAMIENTO DE LA NUEVA PÁGINA DEL PODER JUDICIAL EN INTERNET</a:t>
            </a:r>
          </a:p>
        </p:txBody>
      </p:sp>
      <p:sp>
        <p:nvSpPr>
          <p:cNvPr id="4" name="Marcador de pie de página 3">
            <a:extLst>
              <a:ext uri="{FF2B5EF4-FFF2-40B4-BE49-F238E27FC236}">
                <a16:creationId xmlns:a16="http://schemas.microsoft.com/office/drawing/2014/main" id="{A87BD82E-427B-6615-3EA2-D59E987B373E}"/>
              </a:ext>
            </a:extLst>
          </p:cNvPr>
          <p:cNvSpPr>
            <a:spLocks noGrp="1"/>
          </p:cNvSpPr>
          <p:nvPr>
            <p:ph type="ftr" sz="quarter" idx="11"/>
          </p:nvPr>
        </p:nvSpPr>
        <p:spPr/>
        <p:txBody>
          <a:bodyPr/>
          <a:lstStyle/>
          <a:p>
            <a:r>
              <a:rPr lang="en-US"/>
              <a:t>Departamento de Jurisprudencia, Publicaciones e Informática – Dra. María Eugenia Bustelo</a:t>
            </a:r>
            <a:endParaRPr lang="en-US" dirty="0"/>
          </a:p>
        </p:txBody>
      </p:sp>
    </p:spTree>
    <p:extLst>
      <p:ext uri="{BB962C8B-B14F-4D97-AF65-F5344CB8AC3E}">
        <p14:creationId xmlns:p14="http://schemas.microsoft.com/office/powerpoint/2010/main" val="1194660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53CC7FC-36DB-1BD4-62C7-8E2E567FAF07}"/>
              </a:ext>
            </a:extLst>
          </p:cNvPr>
          <p:cNvSpPr>
            <a:spLocks noGrp="1"/>
          </p:cNvSpPr>
          <p:nvPr>
            <p:ph type="title"/>
          </p:nvPr>
        </p:nvSpPr>
        <p:spPr>
          <a:xfrm>
            <a:off x="677335" y="609600"/>
            <a:ext cx="8596668" cy="1521350"/>
          </a:xfrm>
        </p:spPr>
        <p:txBody>
          <a:bodyPr/>
          <a:lstStyle/>
          <a:p>
            <a:r>
              <a:rPr lang="es-AR" b="1" dirty="0">
                <a:solidFill>
                  <a:srgbClr val="002060"/>
                </a:solidFill>
              </a:rPr>
              <a:t>SENTENCIAS RELEVANTES</a:t>
            </a:r>
          </a:p>
        </p:txBody>
      </p:sp>
      <p:sp>
        <p:nvSpPr>
          <p:cNvPr id="3" name="Marcador de texto 2">
            <a:extLst>
              <a:ext uri="{FF2B5EF4-FFF2-40B4-BE49-F238E27FC236}">
                <a16:creationId xmlns:a16="http://schemas.microsoft.com/office/drawing/2014/main" id="{EB45BB97-81F7-2638-1E80-F93D8BB11F4A}"/>
              </a:ext>
            </a:extLst>
          </p:cNvPr>
          <p:cNvSpPr>
            <a:spLocks noGrp="1"/>
          </p:cNvSpPr>
          <p:nvPr>
            <p:ph type="body" idx="1"/>
          </p:nvPr>
        </p:nvSpPr>
        <p:spPr>
          <a:xfrm>
            <a:off x="677335" y="2266123"/>
            <a:ext cx="9579848" cy="3775240"/>
          </a:xfrm>
        </p:spPr>
        <p:txBody>
          <a:bodyPr/>
          <a:lstStyle/>
          <a:p>
            <a:r>
              <a:rPr lang="es-AR" sz="3200" dirty="0"/>
              <a:t>*AQUELLAS QUE TRATAN UN ASUNTO NOVEDOSO</a:t>
            </a:r>
          </a:p>
          <a:p>
            <a:r>
              <a:rPr lang="es-AR" sz="3200" dirty="0"/>
              <a:t>*UN NUEVO ENFOQUE A TEMAS O CUESTIONES YA TRATADAS</a:t>
            </a:r>
          </a:p>
          <a:p>
            <a:r>
              <a:rPr lang="es-AR" sz="3200" dirty="0"/>
              <a:t>*CAMBIO DE CRITERIO JURISPRUDENCIAL</a:t>
            </a:r>
          </a:p>
          <a:p>
            <a:endParaRPr lang="es-AR" dirty="0"/>
          </a:p>
        </p:txBody>
      </p:sp>
      <p:sp>
        <p:nvSpPr>
          <p:cNvPr id="4" name="Marcador de pie de página 3">
            <a:extLst>
              <a:ext uri="{FF2B5EF4-FFF2-40B4-BE49-F238E27FC236}">
                <a16:creationId xmlns:a16="http://schemas.microsoft.com/office/drawing/2014/main" id="{786EDFDB-8F53-48C2-C045-6F14DBDAA46D}"/>
              </a:ext>
            </a:extLst>
          </p:cNvPr>
          <p:cNvSpPr>
            <a:spLocks noGrp="1"/>
          </p:cNvSpPr>
          <p:nvPr>
            <p:ph type="ftr" sz="quarter" idx="11"/>
          </p:nvPr>
        </p:nvSpPr>
        <p:spPr/>
        <p:txBody>
          <a:bodyPr/>
          <a:lstStyle/>
          <a:p>
            <a:r>
              <a:rPr lang="en-US"/>
              <a:t>Departamento de Jurisprudencia, Publicaciones e Informática – Dra. María Eugenia Bustelo</a:t>
            </a:r>
            <a:endParaRPr lang="en-US" dirty="0"/>
          </a:p>
        </p:txBody>
      </p:sp>
    </p:spTree>
    <p:extLst>
      <p:ext uri="{BB962C8B-B14F-4D97-AF65-F5344CB8AC3E}">
        <p14:creationId xmlns:p14="http://schemas.microsoft.com/office/powerpoint/2010/main" val="39931883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C516B2-7C83-7214-BAE8-A73B8EFE4D58}"/>
              </a:ext>
            </a:extLst>
          </p:cNvPr>
          <p:cNvSpPr>
            <a:spLocks noGrp="1"/>
          </p:cNvSpPr>
          <p:nvPr>
            <p:ph type="title"/>
          </p:nvPr>
        </p:nvSpPr>
        <p:spPr>
          <a:xfrm>
            <a:off x="677335" y="609600"/>
            <a:ext cx="8596668" cy="1743635"/>
          </a:xfrm>
        </p:spPr>
        <p:txBody>
          <a:bodyPr>
            <a:normAutofit fontScale="90000"/>
          </a:bodyPr>
          <a:lstStyle/>
          <a:p>
            <a:r>
              <a:rPr lang="es-AR" dirty="0">
                <a:solidFill>
                  <a:srgbClr val="002060"/>
                </a:solidFill>
              </a:rPr>
              <a:t>SENTENCIAS CON ANÁLISIS Y PERSPECTIVA DE GÉNERO</a:t>
            </a:r>
            <a:br>
              <a:rPr lang="es-AR" dirty="0"/>
            </a:br>
            <a:endParaRPr lang="es-AR" dirty="0"/>
          </a:p>
        </p:txBody>
      </p:sp>
      <p:sp>
        <p:nvSpPr>
          <p:cNvPr id="3" name="Marcador de texto 2">
            <a:extLst>
              <a:ext uri="{FF2B5EF4-FFF2-40B4-BE49-F238E27FC236}">
                <a16:creationId xmlns:a16="http://schemas.microsoft.com/office/drawing/2014/main" id="{274E684D-3613-AAF2-903A-9683CDA5821D}"/>
              </a:ext>
            </a:extLst>
          </p:cNvPr>
          <p:cNvSpPr>
            <a:spLocks noGrp="1"/>
          </p:cNvSpPr>
          <p:nvPr>
            <p:ph type="body" idx="1"/>
          </p:nvPr>
        </p:nvSpPr>
        <p:spPr>
          <a:xfrm>
            <a:off x="430844" y="2608728"/>
            <a:ext cx="9905852" cy="3432634"/>
          </a:xfrm>
        </p:spPr>
        <p:txBody>
          <a:bodyPr>
            <a:normAutofit lnSpcReduction="10000"/>
          </a:bodyPr>
          <a:lstStyle/>
          <a:p>
            <a:pPr algn="just"/>
            <a:r>
              <a:rPr lang="es-AR" sz="2400" dirty="0"/>
              <a:t>● COMUNICAR SU PUBLICACIÓN AL DEPARTAMENTO DE JURISPRUDENCIA PARA INCLUIRLAS EN LA PESTAÑA DE </a:t>
            </a:r>
            <a:r>
              <a:rPr lang="es-AR" sz="2400" i="1" dirty="0"/>
              <a:t>SENTENCIAS CON PERSPECTIVA DE GÉNERO</a:t>
            </a:r>
            <a:r>
              <a:rPr lang="es-AR" sz="2400" dirty="0"/>
              <a:t>.</a:t>
            </a:r>
          </a:p>
          <a:p>
            <a:pPr algn="just"/>
            <a:r>
              <a:rPr lang="es-AR" sz="2400" dirty="0"/>
              <a:t>● EN CASO DE ENCUADRAR EN LOS PARÁMETROS DE LA </a:t>
            </a:r>
            <a:r>
              <a:rPr lang="es-AR" sz="2400" i="1" dirty="0"/>
              <a:t>GUIA INTERACTIVA DE ESTÁNDARES INTERNACIONALES DE DERECHOS DE LAS MUJERES</a:t>
            </a:r>
            <a:r>
              <a:rPr lang="es-AR" sz="2400" dirty="0"/>
              <a:t>, Y CUMPLIMIENTO DE LAS PAUTAS QUE EXIGE LA OFICINA DE LA MUJER DE LA CORTE SUPREMA DE JUSTICIA DE LA NACIÓN, SERÁN REMITIDAS PARA SU INCORPORACIÓN A LA BASE DE JURISPRUDENCIA DE </a:t>
            </a:r>
            <a:r>
              <a:rPr lang="es-AR" sz="2400"/>
              <a:t>LA OM-C</a:t>
            </a:r>
            <a:r>
              <a:rPr lang="es-AR" sz="2400" dirty="0"/>
              <a:t>.S.J.N.</a:t>
            </a:r>
          </a:p>
          <a:p>
            <a:endParaRPr lang="es-AR" dirty="0"/>
          </a:p>
        </p:txBody>
      </p:sp>
      <p:sp>
        <p:nvSpPr>
          <p:cNvPr id="4" name="Marcador de pie de página 3">
            <a:extLst>
              <a:ext uri="{FF2B5EF4-FFF2-40B4-BE49-F238E27FC236}">
                <a16:creationId xmlns:a16="http://schemas.microsoft.com/office/drawing/2014/main" id="{2C412506-0D84-0CF1-1B19-7BBFB4EBD994}"/>
              </a:ext>
            </a:extLst>
          </p:cNvPr>
          <p:cNvSpPr>
            <a:spLocks noGrp="1"/>
          </p:cNvSpPr>
          <p:nvPr>
            <p:ph type="ftr" sz="quarter" idx="11"/>
          </p:nvPr>
        </p:nvSpPr>
        <p:spPr/>
        <p:txBody>
          <a:bodyPr/>
          <a:lstStyle/>
          <a:p>
            <a:r>
              <a:rPr lang="en-US"/>
              <a:t>Departamento de Jurisprudencia, Publicaciones e Informática – Dra. María Eugenia Bustelo</a:t>
            </a:r>
            <a:endParaRPr lang="en-US" dirty="0"/>
          </a:p>
        </p:txBody>
      </p:sp>
    </p:spTree>
    <p:extLst>
      <p:ext uri="{BB962C8B-B14F-4D97-AF65-F5344CB8AC3E}">
        <p14:creationId xmlns:p14="http://schemas.microsoft.com/office/powerpoint/2010/main" val="33646251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97E2E0-A23D-1B26-B2CC-F7644A3DD680}"/>
              </a:ext>
            </a:extLst>
          </p:cNvPr>
          <p:cNvSpPr>
            <a:spLocks noGrp="1"/>
          </p:cNvSpPr>
          <p:nvPr>
            <p:ph type="ctrTitle"/>
          </p:nvPr>
        </p:nvSpPr>
        <p:spPr/>
        <p:txBody>
          <a:bodyPr/>
          <a:lstStyle/>
          <a:p>
            <a:r>
              <a:rPr lang="es-AR" i="1" dirty="0">
                <a:solidFill>
                  <a:srgbClr val="002060"/>
                </a:solidFill>
              </a:rPr>
              <a:t>Muchas gracias!!!</a:t>
            </a:r>
          </a:p>
        </p:txBody>
      </p:sp>
      <p:sp>
        <p:nvSpPr>
          <p:cNvPr id="3" name="Subtítulo 2">
            <a:extLst>
              <a:ext uri="{FF2B5EF4-FFF2-40B4-BE49-F238E27FC236}">
                <a16:creationId xmlns:a16="http://schemas.microsoft.com/office/drawing/2014/main" id="{71E8846B-0BF8-081E-703E-A150B6C1B8F8}"/>
              </a:ext>
            </a:extLst>
          </p:cNvPr>
          <p:cNvSpPr>
            <a:spLocks noGrp="1"/>
          </p:cNvSpPr>
          <p:nvPr>
            <p:ph type="subTitle" idx="1"/>
          </p:nvPr>
        </p:nvSpPr>
        <p:spPr/>
        <p:txBody>
          <a:bodyPr/>
          <a:lstStyle/>
          <a:p>
            <a:r>
              <a:rPr lang="es-AR" dirty="0"/>
              <a:t>QUEDO A DISPOSICIÓN</a:t>
            </a:r>
          </a:p>
        </p:txBody>
      </p:sp>
      <p:sp>
        <p:nvSpPr>
          <p:cNvPr id="4" name="Marcador de pie de página 3">
            <a:extLst>
              <a:ext uri="{FF2B5EF4-FFF2-40B4-BE49-F238E27FC236}">
                <a16:creationId xmlns:a16="http://schemas.microsoft.com/office/drawing/2014/main" id="{859179AA-6CC3-EA47-155F-0CF47C8D1992}"/>
              </a:ext>
            </a:extLst>
          </p:cNvPr>
          <p:cNvSpPr>
            <a:spLocks noGrp="1"/>
          </p:cNvSpPr>
          <p:nvPr>
            <p:ph type="ftr" sz="quarter" idx="11"/>
          </p:nvPr>
        </p:nvSpPr>
        <p:spPr/>
        <p:txBody>
          <a:bodyPr/>
          <a:lstStyle/>
          <a:p>
            <a:r>
              <a:rPr lang="en-US"/>
              <a:t>Departamento de Jurisprudencia, Publicaciones e Informática – Dra. María Eugenia Bustelo</a:t>
            </a:r>
            <a:endParaRPr lang="en-US" dirty="0"/>
          </a:p>
        </p:txBody>
      </p:sp>
    </p:spTree>
    <p:extLst>
      <p:ext uri="{BB962C8B-B14F-4D97-AF65-F5344CB8AC3E}">
        <p14:creationId xmlns:p14="http://schemas.microsoft.com/office/powerpoint/2010/main" val="4227773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A5AA8B-3ECF-BFB4-9CC1-218B317D8D6C}"/>
              </a:ext>
            </a:extLst>
          </p:cNvPr>
          <p:cNvSpPr>
            <a:spLocks noGrp="1"/>
          </p:cNvSpPr>
          <p:nvPr>
            <p:ph type="title"/>
          </p:nvPr>
        </p:nvSpPr>
        <p:spPr>
          <a:xfrm>
            <a:off x="677334" y="609599"/>
            <a:ext cx="9826340" cy="2904877"/>
          </a:xfrm>
        </p:spPr>
        <p:txBody>
          <a:bodyPr>
            <a:normAutofit fontScale="90000"/>
          </a:bodyPr>
          <a:lstStyle/>
          <a:p>
            <a:r>
              <a:rPr lang="es-AR" sz="4000" dirty="0">
                <a:solidFill>
                  <a:srgbClr val="002060"/>
                </a:solidFill>
              </a:rPr>
              <a:t>Constitución Nacional: art. 1, 33, 75 inc. 22</a:t>
            </a:r>
            <a:br>
              <a:rPr lang="es-AR" sz="4000" dirty="0">
                <a:solidFill>
                  <a:srgbClr val="002060"/>
                </a:solidFill>
              </a:rPr>
            </a:br>
            <a:r>
              <a:rPr lang="es-AR" sz="4000" dirty="0">
                <a:solidFill>
                  <a:srgbClr val="002060"/>
                </a:solidFill>
              </a:rPr>
              <a:t>Pacto internacional de derechos civiles y políticos art. 14.1</a:t>
            </a:r>
            <a:br>
              <a:rPr lang="es-AR" sz="4000" dirty="0">
                <a:solidFill>
                  <a:srgbClr val="002060"/>
                </a:solidFill>
              </a:rPr>
            </a:br>
            <a:r>
              <a:rPr lang="es-AR" sz="4000" dirty="0">
                <a:solidFill>
                  <a:srgbClr val="002060"/>
                </a:solidFill>
              </a:rPr>
              <a:t>Constitución de la Provincia de Jujuy: art.12 		</a:t>
            </a:r>
          </a:p>
        </p:txBody>
      </p:sp>
      <p:sp>
        <p:nvSpPr>
          <p:cNvPr id="3" name="Marcador de texto 2">
            <a:extLst>
              <a:ext uri="{FF2B5EF4-FFF2-40B4-BE49-F238E27FC236}">
                <a16:creationId xmlns:a16="http://schemas.microsoft.com/office/drawing/2014/main" id="{3907E405-54A9-41C1-FD03-B25E7A7BDFDD}"/>
              </a:ext>
            </a:extLst>
          </p:cNvPr>
          <p:cNvSpPr>
            <a:spLocks noGrp="1"/>
          </p:cNvSpPr>
          <p:nvPr>
            <p:ph type="body" idx="1"/>
          </p:nvPr>
        </p:nvSpPr>
        <p:spPr>
          <a:xfrm>
            <a:off x="677335" y="3617843"/>
            <a:ext cx="10327270" cy="2423519"/>
          </a:xfrm>
        </p:spPr>
        <p:txBody>
          <a:bodyPr>
            <a:noAutofit/>
          </a:bodyPr>
          <a:lstStyle/>
          <a:p>
            <a:r>
              <a:rPr lang="es-AR" sz="2800" dirty="0"/>
              <a:t>Garantizan el principio de Publicidad de los actos de gobierno </a:t>
            </a:r>
          </a:p>
          <a:p>
            <a:r>
              <a:rPr lang="es-AR" sz="2800" dirty="0"/>
              <a:t>y el derecho de acceso a la Información Pública</a:t>
            </a:r>
          </a:p>
          <a:p>
            <a:r>
              <a:rPr lang="es-AR" sz="2800" dirty="0"/>
              <a:t>Toda sentencia en materia penal o contenciosa será pública, con las excepciones que establece la misma norma.</a:t>
            </a:r>
          </a:p>
        </p:txBody>
      </p:sp>
      <p:sp>
        <p:nvSpPr>
          <p:cNvPr id="5" name="Marcador de pie de página 4">
            <a:extLst>
              <a:ext uri="{FF2B5EF4-FFF2-40B4-BE49-F238E27FC236}">
                <a16:creationId xmlns:a16="http://schemas.microsoft.com/office/drawing/2014/main" id="{3747BAA8-5B5F-2C62-BEAF-746A008B8691}"/>
              </a:ext>
            </a:extLst>
          </p:cNvPr>
          <p:cNvSpPr>
            <a:spLocks noGrp="1"/>
          </p:cNvSpPr>
          <p:nvPr>
            <p:ph type="ftr" sz="quarter" idx="11"/>
          </p:nvPr>
        </p:nvSpPr>
        <p:spPr/>
        <p:txBody>
          <a:bodyPr/>
          <a:lstStyle/>
          <a:p>
            <a:r>
              <a:rPr lang="en-US"/>
              <a:t>Departamento de Jurisprudencia, Publicaciones e Informática – Dra. María Eugenia Bustelo</a:t>
            </a:r>
            <a:endParaRPr lang="en-US" dirty="0"/>
          </a:p>
        </p:txBody>
      </p:sp>
    </p:spTree>
    <p:extLst>
      <p:ext uri="{BB962C8B-B14F-4D97-AF65-F5344CB8AC3E}">
        <p14:creationId xmlns:p14="http://schemas.microsoft.com/office/powerpoint/2010/main" val="175213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14E9851-64FC-0B74-045E-4F5302AA337B}"/>
              </a:ext>
            </a:extLst>
          </p:cNvPr>
          <p:cNvSpPr txBox="1"/>
          <p:nvPr/>
        </p:nvSpPr>
        <p:spPr>
          <a:xfrm>
            <a:off x="1184744" y="1014942"/>
            <a:ext cx="9629030" cy="4832092"/>
          </a:xfrm>
          <a:prstGeom prst="rect">
            <a:avLst/>
          </a:prstGeom>
          <a:noFill/>
        </p:spPr>
        <p:txBody>
          <a:bodyPr wrap="square">
            <a:spAutoFit/>
          </a:bodyPr>
          <a:lstStyle/>
          <a:p>
            <a:r>
              <a:rPr kumimoji="0" lang="es-AR" sz="4400" b="0" i="0" u="none" strike="noStrike" kern="1200" cap="none" spc="0" normalizeH="0" baseline="0" noProof="0" dirty="0">
                <a:ln>
                  <a:noFill/>
                </a:ln>
                <a:solidFill>
                  <a:srgbClr val="002060"/>
                </a:solidFill>
                <a:effectLst/>
                <a:uLnTx/>
                <a:uFillTx/>
                <a:latin typeface="Trebuchet MS" panose="020B0603020202020204"/>
                <a:ea typeface="+mj-ea"/>
                <a:cs typeface="+mj-cs"/>
              </a:rPr>
              <a:t>El libre acceso a la información </a:t>
            </a:r>
          </a:p>
          <a:p>
            <a:r>
              <a:rPr kumimoji="0" lang="es-AR" sz="4400" b="0" i="0" u="none" strike="noStrike" kern="1200" cap="none" spc="0" normalizeH="0" baseline="0" noProof="0" dirty="0">
                <a:ln>
                  <a:noFill/>
                </a:ln>
                <a:solidFill>
                  <a:srgbClr val="002060"/>
                </a:solidFill>
                <a:effectLst/>
                <a:uLnTx/>
                <a:uFillTx/>
                <a:latin typeface="Trebuchet MS" panose="020B0603020202020204"/>
                <a:ea typeface="+mj-ea"/>
                <a:cs typeface="+mj-cs"/>
              </a:rPr>
              <a:t>genera transparencia en la gestión de gobierno y permite el acceso igualitario a la información</a:t>
            </a:r>
          </a:p>
          <a:p>
            <a:r>
              <a:rPr lang="es-AR" sz="4400" dirty="0">
                <a:solidFill>
                  <a:srgbClr val="002060"/>
                </a:solidFill>
                <a:latin typeface="Trebuchet MS" panose="020B0603020202020204"/>
                <a:ea typeface="+mj-ea"/>
                <a:cs typeface="+mj-cs"/>
              </a:rPr>
              <a:t>Redunda en una mejor imagen de las instituciones democráticas frente a la ciudadanía</a:t>
            </a:r>
            <a:endParaRPr lang="es-AR" dirty="0">
              <a:solidFill>
                <a:srgbClr val="002060"/>
              </a:solidFill>
            </a:endParaRPr>
          </a:p>
        </p:txBody>
      </p:sp>
      <p:sp>
        <p:nvSpPr>
          <p:cNvPr id="5" name="Marcador de pie de página 4">
            <a:extLst>
              <a:ext uri="{FF2B5EF4-FFF2-40B4-BE49-F238E27FC236}">
                <a16:creationId xmlns:a16="http://schemas.microsoft.com/office/drawing/2014/main" id="{31C72314-5F6C-FADB-F253-28E4F279B90A}"/>
              </a:ext>
            </a:extLst>
          </p:cNvPr>
          <p:cNvSpPr>
            <a:spLocks noGrp="1"/>
          </p:cNvSpPr>
          <p:nvPr>
            <p:ph type="ftr" sz="quarter" idx="11"/>
          </p:nvPr>
        </p:nvSpPr>
        <p:spPr/>
        <p:txBody>
          <a:bodyPr/>
          <a:lstStyle/>
          <a:p>
            <a:r>
              <a:rPr lang="en-US" dirty="0" err="1"/>
              <a:t>Departamento</a:t>
            </a:r>
            <a:r>
              <a:rPr lang="en-US" dirty="0"/>
              <a:t> de </a:t>
            </a:r>
            <a:r>
              <a:rPr lang="en-US" dirty="0" err="1"/>
              <a:t>Jurisprudencia</a:t>
            </a:r>
            <a:r>
              <a:rPr lang="en-US" dirty="0"/>
              <a:t>, </a:t>
            </a:r>
            <a:r>
              <a:rPr lang="en-US" dirty="0" err="1"/>
              <a:t>Publicaciones</a:t>
            </a:r>
            <a:r>
              <a:rPr lang="en-US" dirty="0"/>
              <a:t> e </a:t>
            </a:r>
            <a:r>
              <a:rPr lang="en-US" dirty="0" err="1"/>
              <a:t>Informática</a:t>
            </a:r>
            <a:r>
              <a:rPr lang="en-US" dirty="0"/>
              <a:t> – Dra. María Eugenia Bustelo</a:t>
            </a:r>
          </a:p>
        </p:txBody>
      </p:sp>
    </p:spTree>
    <p:extLst>
      <p:ext uri="{BB962C8B-B14F-4D97-AF65-F5344CB8AC3E}">
        <p14:creationId xmlns:p14="http://schemas.microsoft.com/office/powerpoint/2010/main" val="2055351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76836C-51D4-B256-89CF-4098D33F3C2E}"/>
              </a:ext>
            </a:extLst>
          </p:cNvPr>
          <p:cNvSpPr>
            <a:spLocks noGrp="1"/>
          </p:cNvSpPr>
          <p:nvPr>
            <p:ph type="title"/>
          </p:nvPr>
        </p:nvSpPr>
        <p:spPr/>
        <p:txBody>
          <a:bodyPr>
            <a:noAutofit/>
          </a:bodyPr>
          <a:lstStyle/>
          <a:p>
            <a:r>
              <a:rPr lang="es-AR" sz="4400" dirty="0">
                <a:solidFill>
                  <a:srgbClr val="002060"/>
                </a:solidFill>
              </a:rPr>
              <a:t>ACORDADA </a:t>
            </a:r>
            <a:br>
              <a:rPr lang="es-AR" sz="4400" dirty="0">
                <a:solidFill>
                  <a:srgbClr val="002060"/>
                </a:solidFill>
              </a:rPr>
            </a:br>
            <a:r>
              <a:rPr lang="es-AR" sz="4400" dirty="0">
                <a:solidFill>
                  <a:srgbClr val="002060"/>
                </a:solidFill>
              </a:rPr>
              <a:t>N°87/1977 </a:t>
            </a:r>
          </a:p>
        </p:txBody>
      </p:sp>
      <p:sp>
        <p:nvSpPr>
          <p:cNvPr id="3" name="Marcador de contenido 2">
            <a:extLst>
              <a:ext uri="{FF2B5EF4-FFF2-40B4-BE49-F238E27FC236}">
                <a16:creationId xmlns:a16="http://schemas.microsoft.com/office/drawing/2014/main" id="{CCCF4A79-77DB-80EB-C52F-014ED6020BAF}"/>
              </a:ext>
            </a:extLst>
          </p:cNvPr>
          <p:cNvSpPr>
            <a:spLocks noGrp="1"/>
          </p:cNvSpPr>
          <p:nvPr>
            <p:ph idx="1"/>
          </p:nvPr>
        </p:nvSpPr>
        <p:spPr/>
        <p:txBody>
          <a:bodyPr>
            <a:normAutofit/>
          </a:bodyPr>
          <a:lstStyle/>
          <a:p>
            <a:r>
              <a:rPr lang="es-AR" sz="3600" dirty="0"/>
              <a:t>Anteriormente las sentencias se publicaban en forma parcial en el boletín oficial </a:t>
            </a:r>
          </a:p>
          <a:p>
            <a:r>
              <a:rPr lang="es-AR" sz="3600" dirty="0"/>
              <a:t>A partir de esta fecha pasan a publicarse en el boletín judicial</a:t>
            </a:r>
          </a:p>
        </p:txBody>
      </p:sp>
      <p:sp>
        <p:nvSpPr>
          <p:cNvPr id="4" name="Marcador de texto 3">
            <a:extLst>
              <a:ext uri="{FF2B5EF4-FFF2-40B4-BE49-F238E27FC236}">
                <a16:creationId xmlns:a16="http://schemas.microsoft.com/office/drawing/2014/main" id="{4D4F9532-5E3D-A339-1030-4F5FF1E9E20E}"/>
              </a:ext>
            </a:extLst>
          </p:cNvPr>
          <p:cNvSpPr>
            <a:spLocks noGrp="1"/>
          </p:cNvSpPr>
          <p:nvPr>
            <p:ph type="body" sz="half" idx="2"/>
          </p:nvPr>
        </p:nvSpPr>
        <p:spPr/>
        <p:txBody>
          <a:bodyPr>
            <a:normAutofit/>
          </a:bodyPr>
          <a:lstStyle/>
          <a:p>
            <a:r>
              <a:rPr lang="es-AR" sz="4000" dirty="0"/>
              <a:t>CREACIÓN DEL BOLETÍN JUDICIAL</a:t>
            </a:r>
          </a:p>
          <a:p>
            <a:r>
              <a:rPr lang="es-AR" sz="2800" dirty="0"/>
              <a:t>01/09/1977</a:t>
            </a:r>
          </a:p>
        </p:txBody>
      </p:sp>
      <p:sp>
        <p:nvSpPr>
          <p:cNvPr id="6" name="Marcador de pie de página 5">
            <a:extLst>
              <a:ext uri="{FF2B5EF4-FFF2-40B4-BE49-F238E27FC236}">
                <a16:creationId xmlns:a16="http://schemas.microsoft.com/office/drawing/2014/main" id="{4C7CAA59-390F-9D3F-B784-06F85FF52571}"/>
              </a:ext>
            </a:extLst>
          </p:cNvPr>
          <p:cNvSpPr>
            <a:spLocks noGrp="1"/>
          </p:cNvSpPr>
          <p:nvPr>
            <p:ph type="ftr" sz="quarter" idx="11"/>
          </p:nvPr>
        </p:nvSpPr>
        <p:spPr/>
        <p:txBody>
          <a:bodyPr/>
          <a:lstStyle/>
          <a:p>
            <a:r>
              <a:rPr lang="en-US"/>
              <a:t>Departamento de Jurisprudencia, Publicaciones e Informática – Dra. María Eugenia Bustelo</a:t>
            </a:r>
            <a:endParaRPr lang="en-US" dirty="0"/>
          </a:p>
        </p:txBody>
      </p:sp>
    </p:spTree>
    <p:extLst>
      <p:ext uri="{BB962C8B-B14F-4D97-AF65-F5344CB8AC3E}">
        <p14:creationId xmlns:p14="http://schemas.microsoft.com/office/powerpoint/2010/main" val="3312242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66E718-E6F4-1B91-6723-2B74EA823CB2}"/>
              </a:ext>
            </a:extLst>
          </p:cNvPr>
          <p:cNvSpPr>
            <a:spLocks noGrp="1"/>
          </p:cNvSpPr>
          <p:nvPr>
            <p:ph type="title"/>
          </p:nvPr>
        </p:nvSpPr>
        <p:spPr/>
        <p:txBody>
          <a:bodyPr/>
          <a:lstStyle/>
          <a:p>
            <a:r>
              <a:rPr lang="es-AR" dirty="0">
                <a:solidFill>
                  <a:srgbClr val="002060"/>
                </a:solidFill>
              </a:rPr>
              <a:t>ACORDADA </a:t>
            </a:r>
            <a:r>
              <a:rPr lang="es-AR" dirty="0" err="1">
                <a:solidFill>
                  <a:srgbClr val="002060"/>
                </a:solidFill>
              </a:rPr>
              <a:t>N°</a:t>
            </a:r>
            <a:r>
              <a:rPr lang="es-AR" dirty="0">
                <a:solidFill>
                  <a:srgbClr val="002060"/>
                </a:solidFill>
              </a:rPr>
              <a:t> 11/1984</a:t>
            </a:r>
            <a:br>
              <a:rPr lang="es-AR" dirty="0">
                <a:solidFill>
                  <a:srgbClr val="002060"/>
                </a:solidFill>
              </a:rPr>
            </a:br>
            <a:r>
              <a:rPr lang="es-AR" sz="3200" dirty="0">
                <a:solidFill>
                  <a:srgbClr val="002060"/>
                </a:solidFill>
              </a:rPr>
              <a:t>DEL 02/03/1984</a:t>
            </a:r>
          </a:p>
        </p:txBody>
      </p:sp>
      <p:sp>
        <p:nvSpPr>
          <p:cNvPr id="3" name="Marcador de texto 2">
            <a:extLst>
              <a:ext uri="{FF2B5EF4-FFF2-40B4-BE49-F238E27FC236}">
                <a16:creationId xmlns:a16="http://schemas.microsoft.com/office/drawing/2014/main" id="{6FC53CA5-F5EF-4CA9-DDFF-CF608B879440}"/>
              </a:ext>
            </a:extLst>
          </p:cNvPr>
          <p:cNvSpPr>
            <a:spLocks noGrp="1"/>
          </p:cNvSpPr>
          <p:nvPr>
            <p:ph type="body" idx="1"/>
          </p:nvPr>
        </p:nvSpPr>
        <p:spPr>
          <a:xfrm>
            <a:off x="677335" y="4013201"/>
            <a:ext cx="8596668" cy="2028162"/>
          </a:xfrm>
        </p:spPr>
        <p:txBody>
          <a:bodyPr>
            <a:noAutofit/>
          </a:bodyPr>
          <a:lstStyle/>
          <a:p>
            <a:r>
              <a:rPr lang="es-AR" sz="4000" dirty="0"/>
              <a:t>PUESTA EN FUNCIONAMIENTO DEL DEPARTAMENTO DE JURISPRUDENCIA Y PUBLICACIONES</a:t>
            </a:r>
          </a:p>
        </p:txBody>
      </p:sp>
      <p:sp>
        <p:nvSpPr>
          <p:cNvPr id="5" name="Marcador de pie de página 4">
            <a:extLst>
              <a:ext uri="{FF2B5EF4-FFF2-40B4-BE49-F238E27FC236}">
                <a16:creationId xmlns:a16="http://schemas.microsoft.com/office/drawing/2014/main" id="{36F85D5B-9BFB-1BD1-3AA7-5D54C9C1D5C8}"/>
              </a:ext>
            </a:extLst>
          </p:cNvPr>
          <p:cNvSpPr>
            <a:spLocks noGrp="1"/>
          </p:cNvSpPr>
          <p:nvPr>
            <p:ph type="ftr" sz="quarter" idx="11"/>
          </p:nvPr>
        </p:nvSpPr>
        <p:spPr/>
        <p:txBody>
          <a:bodyPr/>
          <a:lstStyle/>
          <a:p>
            <a:r>
              <a:rPr lang="en-US"/>
              <a:t>Departamento de Jurisprudencia, Publicaciones e Informática – Dra. María Eugenia Bustelo</a:t>
            </a:r>
            <a:endParaRPr lang="en-US" dirty="0"/>
          </a:p>
        </p:txBody>
      </p:sp>
    </p:spTree>
    <p:extLst>
      <p:ext uri="{BB962C8B-B14F-4D97-AF65-F5344CB8AC3E}">
        <p14:creationId xmlns:p14="http://schemas.microsoft.com/office/powerpoint/2010/main" val="605183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77ABF4-7F16-8843-6229-8DE75376B10F}"/>
              </a:ext>
            </a:extLst>
          </p:cNvPr>
          <p:cNvSpPr>
            <a:spLocks noGrp="1"/>
          </p:cNvSpPr>
          <p:nvPr>
            <p:ph type="title"/>
          </p:nvPr>
        </p:nvSpPr>
        <p:spPr>
          <a:xfrm>
            <a:off x="677335" y="609600"/>
            <a:ext cx="9436724" cy="1815548"/>
          </a:xfrm>
        </p:spPr>
        <p:txBody>
          <a:bodyPr/>
          <a:lstStyle/>
          <a:p>
            <a:r>
              <a:rPr lang="es-AR" dirty="0">
                <a:solidFill>
                  <a:srgbClr val="002060"/>
                </a:solidFill>
              </a:rPr>
              <a:t>OBLIGACIÓN DE REMITIR SENTENCIAS Y/O AUTOS INTERLOCUTORIOS</a:t>
            </a:r>
          </a:p>
        </p:txBody>
      </p:sp>
      <p:sp>
        <p:nvSpPr>
          <p:cNvPr id="3" name="Marcador de texto 2">
            <a:extLst>
              <a:ext uri="{FF2B5EF4-FFF2-40B4-BE49-F238E27FC236}">
                <a16:creationId xmlns:a16="http://schemas.microsoft.com/office/drawing/2014/main" id="{A00D90C2-A393-28B6-34C4-CD82012C262B}"/>
              </a:ext>
            </a:extLst>
          </p:cNvPr>
          <p:cNvSpPr>
            <a:spLocks noGrp="1"/>
          </p:cNvSpPr>
          <p:nvPr>
            <p:ph type="body" idx="1"/>
          </p:nvPr>
        </p:nvSpPr>
        <p:spPr>
          <a:xfrm>
            <a:off x="677335" y="3053301"/>
            <a:ext cx="9373114" cy="2988061"/>
          </a:xfrm>
        </p:spPr>
        <p:txBody>
          <a:bodyPr>
            <a:noAutofit/>
          </a:bodyPr>
          <a:lstStyle/>
          <a:p>
            <a:r>
              <a:rPr lang="es-AR" sz="2400" dirty="0"/>
              <a:t>CONDICIONES: MÍNIMO 3 SENTENCIAS</a:t>
            </a:r>
          </a:p>
          <a:p>
            <a:r>
              <a:rPr lang="es-AR" sz="2400" dirty="0"/>
              <a:t>REMITIRLAS HASTA EL DÍA 10 O EL DÍA HÁBIL INMEDIATO SIGUIENTE SI FUERA FERIADO</a:t>
            </a:r>
          </a:p>
          <a:p>
            <a:r>
              <a:rPr lang="es-AR" sz="2400" dirty="0"/>
              <a:t>ACOMPAÑAR UN SUMARIO EN LA FORMA ESPECIFICADA</a:t>
            </a:r>
          </a:p>
          <a:p>
            <a:r>
              <a:rPr lang="es-AR" sz="2400" dirty="0"/>
              <a:t>NOMBRE DE LAS PARTES </a:t>
            </a:r>
            <a:r>
              <a:rPr lang="es-AR" sz="2400" b="1" dirty="0"/>
              <a:t>O SUS INICIALES CUANDO NO CONVENGA SU PUBLICIDAD</a:t>
            </a:r>
          </a:p>
          <a:p>
            <a:r>
              <a:rPr lang="es-AR" sz="2400" dirty="0"/>
              <a:t>TODO AUTENTICADO POR EL ACTUARIO</a:t>
            </a:r>
          </a:p>
        </p:txBody>
      </p:sp>
      <p:sp>
        <p:nvSpPr>
          <p:cNvPr id="4" name="Marcador de pie de página 3">
            <a:extLst>
              <a:ext uri="{FF2B5EF4-FFF2-40B4-BE49-F238E27FC236}">
                <a16:creationId xmlns:a16="http://schemas.microsoft.com/office/drawing/2014/main" id="{88DC4E79-3538-3533-FF94-8FFBE3A14911}"/>
              </a:ext>
            </a:extLst>
          </p:cNvPr>
          <p:cNvSpPr>
            <a:spLocks noGrp="1"/>
          </p:cNvSpPr>
          <p:nvPr>
            <p:ph type="ftr" sz="quarter" idx="11"/>
          </p:nvPr>
        </p:nvSpPr>
        <p:spPr/>
        <p:txBody>
          <a:bodyPr/>
          <a:lstStyle/>
          <a:p>
            <a:r>
              <a:rPr lang="en-US"/>
              <a:t>Departamento de Jurisprudencia, Publicaciones e Informática – Dra. María Eugenia Bustelo</a:t>
            </a:r>
            <a:endParaRPr lang="en-US" dirty="0"/>
          </a:p>
        </p:txBody>
      </p:sp>
    </p:spTree>
    <p:extLst>
      <p:ext uri="{BB962C8B-B14F-4D97-AF65-F5344CB8AC3E}">
        <p14:creationId xmlns:p14="http://schemas.microsoft.com/office/powerpoint/2010/main" val="3464288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112224-C5FC-7CF9-9DAA-1F79F65CA3DB}"/>
              </a:ext>
            </a:extLst>
          </p:cNvPr>
          <p:cNvSpPr>
            <a:spLocks noGrp="1"/>
          </p:cNvSpPr>
          <p:nvPr>
            <p:ph type="title"/>
          </p:nvPr>
        </p:nvSpPr>
        <p:spPr>
          <a:xfrm>
            <a:off x="677335" y="609600"/>
            <a:ext cx="8596668" cy="2730585"/>
          </a:xfrm>
        </p:spPr>
        <p:txBody>
          <a:bodyPr/>
          <a:lstStyle/>
          <a:p>
            <a:r>
              <a:rPr lang="es-AR" dirty="0">
                <a:solidFill>
                  <a:srgbClr val="002060"/>
                </a:solidFill>
              </a:rPr>
              <a:t>ACORDADA </a:t>
            </a:r>
            <a:r>
              <a:rPr lang="es-AR" dirty="0" err="1">
                <a:solidFill>
                  <a:srgbClr val="002060"/>
                </a:solidFill>
              </a:rPr>
              <a:t>N°</a:t>
            </a:r>
            <a:r>
              <a:rPr lang="es-AR" dirty="0">
                <a:solidFill>
                  <a:srgbClr val="002060"/>
                </a:solidFill>
              </a:rPr>
              <a:t> 17/1984</a:t>
            </a:r>
            <a:br>
              <a:rPr lang="es-AR" dirty="0">
                <a:solidFill>
                  <a:srgbClr val="002060"/>
                </a:solidFill>
              </a:rPr>
            </a:br>
            <a:r>
              <a:rPr lang="es-AR" sz="3200" dirty="0">
                <a:solidFill>
                  <a:srgbClr val="002060"/>
                </a:solidFill>
              </a:rPr>
              <a:t>DEL 23/03/1984</a:t>
            </a:r>
          </a:p>
        </p:txBody>
      </p:sp>
      <p:sp>
        <p:nvSpPr>
          <p:cNvPr id="3" name="Marcador de texto 2">
            <a:extLst>
              <a:ext uri="{FF2B5EF4-FFF2-40B4-BE49-F238E27FC236}">
                <a16:creationId xmlns:a16="http://schemas.microsoft.com/office/drawing/2014/main" id="{D585631E-35E6-C0C2-6F91-BA1847B28CD6}"/>
              </a:ext>
            </a:extLst>
          </p:cNvPr>
          <p:cNvSpPr>
            <a:spLocks noGrp="1"/>
          </p:cNvSpPr>
          <p:nvPr>
            <p:ph type="body" idx="1"/>
          </p:nvPr>
        </p:nvSpPr>
        <p:spPr>
          <a:xfrm>
            <a:off x="677335" y="3517816"/>
            <a:ext cx="8596668" cy="2523547"/>
          </a:xfrm>
        </p:spPr>
        <p:txBody>
          <a:bodyPr>
            <a:normAutofit/>
          </a:bodyPr>
          <a:lstStyle/>
          <a:p>
            <a:r>
              <a:rPr lang="es-AR" sz="4000" dirty="0"/>
              <a:t>CREACIÓN DEL SERVICIO DE INFORMÁTICA JURÍDICA</a:t>
            </a:r>
          </a:p>
        </p:txBody>
      </p:sp>
      <p:sp>
        <p:nvSpPr>
          <p:cNvPr id="5" name="Marcador de pie de página 4">
            <a:extLst>
              <a:ext uri="{FF2B5EF4-FFF2-40B4-BE49-F238E27FC236}">
                <a16:creationId xmlns:a16="http://schemas.microsoft.com/office/drawing/2014/main" id="{33935746-3FC4-A39B-1255-DCD609626CA5}"/>
              </a:ext>
            </a:extLst>
          </p:cNvPr>
          <p:cNvSpPr>
            <a:spLocks noGrp="1"/>
          </p:cNvSpPr>
          <p:nvPr>
            <p:ph type="ftr" sz="quarter" idx="11"/>
          </p:nvPr>
        </p:nvSpPr>
        <p:spPr/>
        <p:txBody>
          <a:bodyPr/>
          <a:lstStyle/>
          <a:p>
            <a:r>
              <a:rPr lang="en-US"/>
              <a:t>Departamento de Jurisprudencia, Publicaciones e Informática – Dra. María Eugenia Bustelo</a:t>
            </a:r>
            <a:endParaRPr lang="en-US" dirty="0"/>
          </a:p>
        </p:txBody>
      </p:sp>
    </p:spTree>
    <p:extLst>
      <p:ext uri="{BB962C8B-B14F-4D97-AF65-F5344CB8AC3E}">
        <p14:creationId xmlns:p14="http://schemas.microsoft.com/office/powerpoint/2010/main" val="42398046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78409B-5E1E-D051-ECEF-F1BF76B20942}"/>
              </a:ext>
            </a:extLst>
          </p:cNvPr>
          <p:cNvSpPr>
            <a:spLocks noGrp="1"/>
          </p:cNvSpPr>
          <p:nvPr>
            <p:ph type="title"/>
          </p:nvPr>
        </p:nvSpPr>
        <p:spPr>
          <a:xfrm>
            <a:off x="677335" y="609600"/>
            <a:ext cx="8596668" cy="2427798"/>
          </a:xfrm>
        </p:spPr>
        <p:txBody>
          <a:bodyPr/>
          <a:lstStyle/>
          <a:p>
            <a:r>
              <a:rPr lang="es-AR" dirty="0">
                <a:solidFill>
                  <a:srgbClr val="002060"/>
                </a:solidFill>
              </a:rPr>
              <a:t>ACORDADA </a:t>
            </a:r>
            <a:r>
              <a:rPr lang="es-AR" dirty="0" err="1">
                <a:solidFill>
                  <a:srgbClr val="002060"/>
                </a:solidFill>
              </a:rPr>
              <a:t>N°</a:t>
            </a:r>
            <a:r>
              <a:rPr lang="es-AR" dirty="0">
                <a:solidFill>
                  <a:srgbClr val="002060"/>
                </a:solidFill>
              </a:rPr>
              <a:t> 17/1987</a:t>
            </a:r>
            <a:br>
              <a:rPr lang="es-AR" dirty="0">
                <a:solidFill>
                  <a:srgbClr val="002060"/>
                </a:solidFill>
              </a:rPr>
            </a:br>
            <a:r>
              <a:rPr lang="es-AR" sz="3200" dirty="0">
                <a:solidFill>
                  <a:srgbClr val="002060"/>
                </a:solidFill>
              </a:rPr>
              <a:t>DEL 13/08/1987</a:t>
            </a:r>
          </a:p>
        </p:txBody>
      </p:sp>
      <p:sp>
        <p:nvSpPr>
          <p:cNvPr id="3" name="Marcador de texto 2">
            <a:extLst>
              <a:ext uri="{FF2B5EF4-FFF2-40B4-BE49-F238E27FC236}">
                <a16:creationId xmlns:a16="http://schemas.microsoft.com/office/drawing/2014/main" id="{D0064A98-A30E-756A-9A18-27250623A33D}"/>
              </a:ext>
            </a:extLst>
          </p:cNvPr>
          <p:cNvSpPr>
            <a:spLocks noGrp="1"/>
          </p:cNvSpPr>
          <p:nvPr>
            <p:ph type="body" idx="1"/>
          </p:nvPr>
        </p:nvSpPr>
        <p:spPr>
          <a:xfrm>
            <a:off x="677335" y="2790908"/>
            <a:ext cx="9412870" cy="3250454"/>
          </a:xfrm>
        </p:spPr>
        <p:txBody>
          <a:bodyPr>
            <a:noAutofit/>
          </a:bodyPr>
          <a:lstStyle/>
          <a:p>
            <a:r>
              <a:rPr lang="es-AR" sz="3200" dirty="0"/>
              <a:t>MODIFICA EL NOMBRE DEL DEPARTAMENTO DE</a:t>
            </a:r>
            <a:r>
              <a:rPr lang="es-AR" sz="4000" dirty="0"/>
              <a:t> </a:t>
            </a:r>
            <a:r>
              <a:rPr lang="es-AR" sz="3600" i="1" dirty="0"/>
              <a:t>JURISPRUDENCIA Y PUBLICACIONES </a:t>
            </a:r>
          </a:p>
          <a:p>
            <a:r>
              <a:rPr lang="es-AR" sz="3200" dirty="0"/>
              <a:t>POR EL DE </a:t>
            </a:r>
          </a:p>
          <a:p>
            <a:r>
              <a:rPr lang="es-AR" sz="4000" b="1" i="1" dirty="0"/>
              <a:t>JURISPRUDENCIA, PUBLICACIONES E INFORMÁTICA </a:t>
            </a:r>
            <a:r>
              <a:rPr lang="es-AR" sz="4000" dirty="0"/>
              <a:t>– L.O.P.J. art. 180 -</a:t>
            </a:r>
          </a:p>
        </p:txBody>
      </p:sp>
      <p:sp>
        <p:nvSpPr>
          <p:cNvPr id="5" name="Marcador de pie de página 4">
            <a:extLst>
              <a:ext uri="{FF2B5EF4-FFF2-40B4-BE49-F238E27FC236}">
                <a16:creationId xmlns:a16="http://schemas.microsoft.com/office/drawing/2014/main" id="{5B09D34F-B74B-323C-AE6B-8EE79EC01841}"/>
              </a:ext>
            </a:extLst>
          </p:cNvPr>
          <p:cNvSpPr>
            <a:spLocks noGrp="1"/>
          </p:cNvSpPr>
          <p:nvPr>
            <p:ph type="ftr" sz="quarter" idx="11"/>
          </p:nvPr>
        </p:nvSpPr>
        <p:spPr/>
        <p:txBody>
          <a:bodyPr/>
          <a:lstStyle/>
          <a:p>
            <a:r>
              <a:rPr lang="en-US"/>
              <a:t>Departamento de Jurisprudencia, Publicaciones e Informática – Dra. María Eugenia Bustelo</a:t>
            </a:r>
            <a:endParaRPr lang="en-US" dirty="0"/>
          </a:p>
        </p:txBody>
      </p:sp>
    </p:spTree>
    <p:extLst>
      <p:ext uri="{BB962C8B-B14F-4D97-AF65-F5344CB8AC3E}">
        <p14:creationId xmlns:p14="http://schemas.microsoft.com/office/powerpoint/2010/main" val="3436180987"/>
      </p:ext>
    </p:extLst>
  </p:cSld>
  <p:clrMapOvr>
    <a:masterClrMapping/>
  </p:clrMapOvr>
</p:sld>
</file>

<file path=ppt/theme/theme1.xml><?xml version="1.0" encoding="utf-8"?>
<a:theme xmlns:a="http://schemas.openxmlformats.org/drawingml/2006/main" name="Faceta">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244</TotalTime>
  <Words>1220</Words>
  <Application>Microsoft Office PowerPoint</Application>
  <PresentationFormat>Panorámica</PresentationFormat>
  <Paragraphs>109</Paragraphs>
  <Slides>24</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24</vt:i4>
      </vt:variant>
    </vt:vector>
  </HeadingPairs>
  <TitlesOfParts>
    <vt:vector size="30" baseType="lpstr">
      <vt:lpstr>Arial</vt:lpstr>
      <vt:lpstr>Bahnschrift SemiBold</vt:lpstr>
      <vt:lpstr>Calibri</vt:lpstr>
      <vt:lpstr>Trebuchet MS</vt:lpstr>
      <vt:lpstr>Wingdings 3</vt:lpstr>
      <vt:lpstr>Faceta</vt:lpstr>
      <vt:lpstr>Presentación de PowerPoint</vt:lpstr>
      <vt:lpstr>PODER JUDICIAL  PROVINCIA DE JUJUY</vt:lpstr>
      <vt:lpstr>Constitución Nacional: art. 1, 33, 75 inc. 22 Pacto internacional de derechos civiles y políticos art. 14.1 Constitución de la Provincia de Jujuy: art.12   </vt:lpstr>
      <vt:lpstr>Presentación de PowerPoint</vt:lpstr>
      <vt:lpstr>ACORDADA  N°87/1977 </vt:lpstr>
      <vt:lpstr>ACORDADA N° 11/1984 DEL 02/03/1984</vt:lpstr>
      <vt:lpstr>OBLIGACIÓN DE REMITIR SENTENCIAS Y/O AUTOS INTERLOCUTORIOS</vt:lpstr>
      <vt:lpstr>ACORDADA N° 17/1984 DEL 23/03/1984</vt:lpstr>
      <vt:lpstr>ACORDADA N° 17/1987 DEL 13/08/1987</vt:lpstr>
      <vt:lpstr>ACORDADA N° 65/2003 DEL 21/08/2003</vt:lpstr>
      <vt:lpstr>ACORDADA N° 1/1988 DEL 04/02/1988</vt:lpstr>
      <vt:lpstr>ACORDADA N° 1988/1988 DEL 15/11/1988</vt:lpstr>
      <vt:lpstr>ACORDADA N° 32/2000 DEL 12/04/2000  </vt:lpstr>
      <vt:lpstr>ACORDADA N°69/2002 DEL 14/08/2002</vt:lpstr>
      <vt:lpstr>ACORDADA N° 111/2007 DEL 11/09/2007</vt:lpstr>
      <vt:lpstr>PROTECCIÓN DE DATOS PERSONALES</vt:lpstr>
      <vt:lpstr>CODIGO CIVIL Y COMERCIAL</vt:lpstr>
      <vt:lpstr>ACORDADA Nº 78/2020 DEL 30/07/2020</vt:lpstr>
      <vt:lpstr>ACORDADA N° 213/2016 DEL 01/11/2016</vt:lpstr>
      <vt:lpstr>ACORDADA Nº 86/2020 DEL 03/09/2020</vt:lpstr>
      <vt:lpstr>ACORDADA N° 2021/2021 DEL 05/10/2021</vt:lpstr>
      <vt:lpstr>SENTENCIAS RELEVANTES</vt:lpstr>
      <vt:lpstr>SENTENCIAS CON ANÁLISIS Y PERSPECTIVA DE GÉNERO </vt:lpstr>
      <vt:lpstr>Muchas gracias!!!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María Eugenia Bustelo</dc:creator>
  <cp:lastModifiedBy>Admin</cp:lastModifiedBy>
  <cp:revision>9</cp:revision>
  <dcterms:created xsi:type="dcterms:W3CDTF">2023-09-20T20:40:42Z</dcterms:created>
  <dcterms:modified xsi:type="dcterms:W3CDTF">2023-09-21T13:36:47Z</dcterms:modified>
</cp:coreProperties>
</file>